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Amatic SC"/>
      <p:regular r:id="rId47"/>
      <p:bold r:id="rId48"/>
    </p:embeddedFont>
    <p:embeddedFont>
      <p:font typeface="Source Code Pro"/>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2" name="Nite 0w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maticSC-bold.fntdata"/><Relationship Id="rId47" Type="http://schemas.openxmlformats.org/officeDocument/2006/relationships/font" Target="fonts/AmaticSC-regular.fntdata"/><Relationship Id="rId49" Type="http://schemas.openxmlformats.org/officeDocument/2006/relationships/font" Target="fonts/SourceCode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SourceCode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p:pos x="6000" y="0"/>
    <p:text>Two extant version of the diagrams. Thoughts on which one to use? Combine elements of both?</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Third version combining elements of both. Maybe this one? Thoughts?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avelsentry.org/security/pdf/Guide_to_TravelSentry_Passkeys_1_October_2012-EN.pd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avelsentry.org/security/pdf/Guide_to_TravelSentry_Passkeys_1_October_2012-EN.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avelsentry.org/security/pdf/Guide_to_TravelSentry_Passkeys_1_October_2012-EN.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Is projector 4×3 or 16×9</a:t>
            </a:r>
          </a:p>
          <a:p>
            <a:pPr lvl="0" rtl="0">
              <a:spcBef>
                <a:spcPts val="0"/>
              </a:spcBef>
              <a:buNone/>
            </a:pPr>
            <a:r>
              <a:t/>
            </a:r>
            <a:endParaRPr/>
          </a:p>
          <a:p>
            <a:pPr lvl="0" rtl="0">
              <a:spcBef>
                <a:spcPts val="0"/>
              </a:spcBef>
              <a:buNone/>
            </a:pPr>
            <a:r>
              <a:rPr lang="en"/>
              <a:t>“The weaknesses that allowed me to undermine TSA locks«line break»from the comfort of my living room”</a:t>
            </a:r>
            <a:br>
              <a:rPr lang="en"/>
            </a:br>
          </a:p>
          <a:p>
            <a:pPr lvl="0" rtl="0">
              <a:spcBef>
                <a:spcPts val="0"/>
              </a:spcBef>
              <a:buNone/>
            </a:pPr>
            <a:r>
              <a:rPr lang="en"/>
              <a:t>Chubbier font for visibility at distance</a:t>
            </a:r>
          </a:p>
          <a:p>
            <a:pPr lvl="0" rtl="0">
              <a:spcBef>
                <a:spcPts val="0"/>
              </a:spcBef>
              <a:buNone/>
            </a:pPr>
            <a:r>
              <a:t/>
            </a:r>
            <a:endParaRPr/>
          </a:p>
          <a:p>
            <a:pPr lvl="0">
              <a:spcBef>
                <a:spcPts val="0"/>
              </a:spcBef>
              <a:buNone/>
            </a:pPr>
            <a:r>
              <a:rPr lang="en"/>
              <a:t>-Trying to maintain the look of Dr. Strangelove’s opening without paying $20 for a non-portable font license.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5-9 should be delivered rapidly to emphasize the stupid leaks</a:t>
            </a:r>
          </a:p>
          <a:p>
            <a:pPr lvl="0" rtl="0">
              <a:spcBef>
                <a:spcPts val="0"/>
              </a:spcBef>
              <a:buNone/>
            </a:pPr>
            <a:r>
              <a:t/>
            </a:r>
            <a:endParaRPr/>
          </a:p>
          <a:p>
            <a:pPr lvl="0">
              <a:spcBef>
                <a:spcPts val="0"/>
              </a:spcBef>
              <a:buNone/>
            </a:pPr>
            <a:r>
              <a:rPr lang="en"/>
              <a:t>Needs a fanned-out, dropped picture touch.  The more, the merrier.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Sources! Sources! Sources!</a:t>
            </a:r>
          </a:p>
          <a:p>
            <a:pPr lvl="0" rtl="0">
              <a:spcBef>
                <a:spcPts val="0"/>
              </a:spcBef>
              <a:buNone/>
            </a:pPr>
            <a:r>
              <a:rPr lang="en"/>
              <a:t>-Trying. These things have circulated so damn much...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Stupid Q: Was this WaPo?</a:t>
            </a:r>
          </a:p>
          <a:p>
            <a:pPr lvl="0" rtl="0">
              <a:spcBef>
                <a:spcPts val="0"/>
              </a:spcBef>
              <a:buNone/>
            </a:pPr>
            <a:r>
              <a:rPr lang="en"/>
              <a:t>-Yes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Image covers the “We be key dumbz” title.</a:t>
            </a:r>
          </a:p>
          <a:p>
            <a:pPr lvl="0" rtl="0">
              <a:spcBef>
                <a:spcPts val="0"/>
              </a:spcBef>
              <a:buNone/>
            </a:pPr>
            <a:r>
              <a:t/>
            </a:r>
            <a:endParaRPr/>
          </a:p>
          <a:p>
            <a:pPr lvl="0" rtl="0">
              <a:spcBef>
                <a:spcPts val="0"/>
              </a:spcBef>
              <a:buNone/>
            </a:pPr>
            <a:r>
              <a:rPr lang="en"/>
              <a:t>Source of this image: TSA or TS?</a:t>
            </a:r>
          </a:p>
          <a:p>
            <a:pPr lvl="0" rtl="0">
              <a:spcBef>
                <a:spcPts val="0"/>
              </a:spcBef>
              <a:buNone/>
            </a:pPr>
            <a:r>
              <a:rPr lang="en"/>
              <a:t>-TS, formerly found at </a:t>
            </a:r>
            <a:r>
              <a:rPr lang="en" sz="950" u="sng">
                <a:solidFill>
                  <a:schemeClr val="hlink"/>
                </a:solidFill>
                <a:highlight>
                  <a:srgbClr val="FFFFFF"/>
                </a:highlight>
                <a:hlinkClick r:id="rId2"/>
              </a:rPr>
              <a:t>https://www.travelsentry.org/security/pdf/Guide_to_TravelSentry_Passkeys_1_October_2012-EN.pdf</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Image covers the “We be key dumbz” title.</a:t>
            </a:r>
          </a:p>
          <a:p>
            <a:pPr lvl="0" rtl="0">
              <a:spcBef>
                <a:spcPts val="0"/>
              </a:spcBef>
              <a:buNone/>
            </a:pPr>
            <a:r>
              <a:t/>
            </a:r>
            <a:endParaRPr/>
          </a:p>
          <a:p>
            <a:pPr lvl="0" rtl="0">
              <a:spcBef>
                <a:spcPts val="0"/>
              </a:spcBef>
              <a:buNone/>
            </a:pPr>
            <a:r>
              <a:rPr lang="en"/>
              <a:t>Source of this image: TSA or TS?</a:t>
            </a:r>
          </a:p>
          <a:p>
            <a:pPr lvl="0" rtl="0">
              <a:spcBef>
                <a:spcPts val="0"/>
              </a:spcBef>
              <a:buNone/>
            </a:pPr>
            <a:r>
              <a:rPr lang="en"/>
              <a:t>-TS, formerly found at </a:t>
            </a:r>
            <a:r>
              <a:rPr lang="en" sz="950" u="sng">
                <a:solidFill>
                  <a:schemeClr val="hlink"/>
                </a:solidFill>
                <a:highlight>
                  <a:srgbClr val="FFFFFF"/>
                </a:highlight>
                <a:hlinkClick r:id="rId2"/>
              </a:rPr>
              <a:t>https://www.travelsentry.org/security/pdf/Guide_to_TravelSentry_Passkeys_1_October_2012-EN.pdf</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Image covers the “We be key dumbz” title.</a:t>
            </a:r>
          </a:p>
          <a:p>
            <a:pPr lvl="0" rtl="0">
              <a:spcBef>
                <a:spcPts val="0"/>
              </a:spcBef>
              <a:buNone/>
            </a:pPr>
            <a:r>
              <a:t/>
            </a:r>
            <a:endParaRPr/>
          </a:p>
          <a:p>
            <a:pPr lvl="0" rtl="0">
              <a:spcBef>
                <a:spcPts val="0"/>
              </a:spcBef>
              <a:buNone/>
            </a:pPr>
            <a:r>
              <a:rPr lang="en"/>
              <a:t>Source of this image: TSA or TS?</a:t>
            </a:r>
          </a:p>
          <a:p>
            <a:pPr lvl="0" rtl="0">
              <a:spcBef>
                <a:spcPts val="0"/>
              </a:spcBef>
              <a:buNone/>
            </a:pPr>
            <a:r>
              <a:rPr lang="en"/>
              <a:t>-TS, formerly found at </a:t>
            </a:r>
            <a:r>
              <a:rPr lang="en" sz="950" u="sng">
                <a:solidFill>
                  <a:schemeClr val="hlink"/>
                </a:solidFill>
                <a:highlight>
                  <a:srgbClr val="FFFFFF"/>
                </a:highlight>
                <a:hlinkClick r:id="rId2"/>
              </a:rPr>
              <a:t>https://www.travelsentry.org/security/pdf/Guide_to_TravelSentry_Passkeys_1_October_2012-EN.pdf</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 wonder… can we zoom in using some animation of some sort?</a:t>
            </a:r>
          </a:p>
          <a:p>
            <a:pPr lvl="0" rtl="0">
              <a:spcBef>
                <a:spcPts val="0"/>
              </a:spcBef>
              <a:buNone/>
            </a:pPr>
            <a:r>
              <a:t/>
            </a:r>
            <a:endParaRPr/>
          </a:p>
          <a:p>
            <a:pPr lvl="0" rtl="0">
              <a:spcBef>
                <a:spcPts val="0"/>
              </a:spcBef>
              <a:buNone/>
            </a:pPr>
            <a:r>
              <a:rPr lang="en"/>
              <a:t>“Unchanged” keys? (Really?!) After how many years?</a:t>
            </a:r>
          </a:p>
          <a:p>
            <a:pPr lvl="0" rtl="0">
              <a:spcBef>
                <a:spcPts val="0"/>
              </a:spcBef>
              <a:buNone/>
            </a:pPr>
            <a:r>
              <a:t/>
            </a:r>
            <a:endParaRPr/>
          </a:p>
          <a:p>
            <a:pPr lvl="0" rtl="0">
              <a:spcBef>
                <a:spcPts val="0"/>
              </a:spcBef>
              <a:buNone/>
            </a:pPr>
            <a:r>
              <a:rPr lang="en"/>
              <a:t>Jab at “it’s the fine print”?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“What’s the problem with a picture?”</a:t>
            </a:r>
          </a:p>
          <a:p>
            <a:pPr lvl="0" rtl="0">
              <a:spcBef>
                <a:spcPts val="0"/>
              </a:spcBef>
              <a:buNone/>
            </a:pPr>
            <a:r>
              <a:rPr lang="en"/>
              <a:t>Legit Q.  Say what *could* be done; later we say what *was* done; then you shoyld add a slide that’ll kick ‘em in the keyway - remind them the “bad guys” are *actively* looking to undermine the locks for their own gain (almost always at the owner’s expense)</a:t>
            </a:r>
          </a:p>
          <a:p>
            <a:pPr lvl="0" rtl="0">
              <a:spcBef>
                <a:spcPts val="0"/>
              </a:spcBef>
              <a:buNone/>
            </a:pPr>
            <a:r>
              <a:t/>
            </a:r>
            <a:endParaRPr/>
          </a:p>
          <a:p>
            <a:pPr lvl="0" rtl="0">
              <a:spcBef>
                <a:spcPts val="0"/>
              </a:spcBef>
              <a:buNone/>
            </a:pPr>
            <a:r>
              <a:rPr lang="en"/>
              <a:t>...whereas you, Toool, et al, are the “lowest energy state” of coördination, effort, and are comparatively harmless (interest in contents vs interest in just the lock).</a:t>
            </a:r>
          </a:p>
          <a:p>
            <a:pPr lvl="0" rtl="0">
              <a:spcBef>
                <a:spcPts val="0"/>
              </a:spcBef>
              <a:buNone/>
            </a:pPr>
            <a:r>
              <a:t/>
            </a:r>
            <a:endParaRPr/>
          </a:p>
          <a:p>
            <a:pPr lvl="0" rtl="0">
              <a:spcBef>
                <a:spcPts val="0"/>
              </a:spcBef>
              <a:buNone/>
            </a:pPr>
            <a:r>
              <a:rPr lang="en"/>
              <a:t>That oughtta scare the biaxials outta the audience.</a:t>
            </a:r>
          </a:p>
          <a:p>
            <a:pPr lvl="0" rtl="0">
              <a:spcBef>
                <a:spcPts val="0"/>
              </a:spcBef>
              <a:buNone/>
            </a:pPr>
            <a:r>
              <a:t/>
            </a:r>
            <a:endParaRPr/>
          </a:p>
          <a:p>
            <a:pPr lvl="0">
              <a:spcBef>
                <a:spcPts val="0"/>
              </a:spcBef>
              <a:buNone/>
            </a:pPr>
            <a:r>
              <a:rPr lang="en"/>
              <a:t>(Does “Mastering Master-Keyed Systems” from HOPE #9 cover this?)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Describe the process used by DarkSim, et al. to make the 3D-printed keys</a:t>
            </a:r>
          </a:p>
          <a:p>
            <a:pPr lvl="0" rtl="0">
              <a:spcBef>
                <a:spcPts val="0"/>
              </a:spcBef>
              <a:buNone/>
            </a:pPr>
            <a:r>
              <a:t/>
            </a:r>
            <a:endParaRPr/>
          </a:p>
          <a:p>
            <a:pPr lvl="0" rtl="0">
              <a:spcBef>
                <a:spcPts val="0"/>
              </a:spcBef>
              <a:buNone/>
            </a:pPr>
            <a:r>
              <a:rPr lang="en"/>
              <a:t>I wonder if we can get screenshots of tweets - pile them up like the key pix…. if time permits.</a:t>
            </a:r>
          </a:p>
          <a:p>
            <a:pPr lvl="0" rtl="0">
              <a:spcBef>
                <a:spcPts val="0"/>
              </a:spcBef>
              <a:buNone/>
            </a:pPr>
            <a:r>
              <a:t/>
            </a:r>
            <a:endParaRPr/>
          </a:p>
          <a:p>
            <a:pPr lvl="0">
              <a:spcBef>
                <a:spcPts val="0"/>
              </a:spcBef>
              <a:buNone/>
            </a:pPr>
            <a:r>
              <a:rPr lang="en"/>
              <a:t>&lt;Highlight the “TSA doesn't care” in the pic!  add slide reading “Either take security seriously or your security will be seriously taken from you”.&gt;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Disclaimers inspired by Mudge, Steve martin, silly legal boilerplate.</a:t>
            </a:r>
          </a:p>
          <a:p>
            <a:pPr lvl="0" rtl="0">
              <a:spcBef>
                <a:spcPts val="0"/>
              </a:spcBef>
              <a:buNone/>
            </a:pPr>
            <a:r>
              <a:rPr lang="en"/>
              <a:t>Number 5 and 9 are particularly important.</a:t>
            </a:r>
          </a:p>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Examples of the testing process and some of the work that goes into refining the keys when they are a bit off</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These photos were taken by members of The CORE Group as part of their effort to refine the model of the TSA007 key.</a:t>
            </a:r>
          </a:p>
          <a:p>
            <a:pPr lvl="0" rtl="0">
              <a:spcBef>
                <a:spcPts val="0"/>
              </a:spcBef>
              <a:buNone/>
            </a:pPr>
            <a:r>
              <a:rPr lang="en"/>
              <a:t>The important points to note though are the varying dimensions and shapes of the keyways and the different mechanisms being used in different designs across manufacturers.</a:t>
            </a:r>
          </a:p>
          <a:p>
            <a:pPr lvl="0" rtl="0">
              <a:spcBef>
                <a:spcPts val="0"/>
              </a:spcBef>
              <a:buNone/>
            </a:pPr>
            <a:r>
              <a:rPr lang="en"/>
              <a:t>Not that the width of the main upright section of the keyway varies from 0.88mm to 1.1mm while the height of that section varies from 3.1mm to 4.16mm</a:t>
            </a:r>
          </a:p>
          <a:p>
            <a:pPr lvl="0" rtl="0">
              <a:spcBef>
                <a:spcPts val="0"/>
              </a:spcBef>
              <a:buNone/>
            </a:pPr>
            <a:r>
              <a:rPr lang="en"/>
              <a:t>Overall heights and widths also vary significantly.</a:t>
            </a:r>
          </a:p>
          <a:p>
            <a:pPr lvl="0" rtl="0">
              <a:spcBef>
                <a:spcPts val="0"/>
              </a:spcBef>
              <a:buNone/>
            </a:pPr>
            <a:r>
              <a:rPr lang="en"/>
              <a:t>In the end what is necessary for a key to work across multiple keyways is that it is small enough to fit the most restrictive dimensions of any keyway it is supposed to fit while still being able to lift the pins or wafers to the correct height.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(Make sure to mention IronGeek’s efforts to derive hand and machine cut keys from images)</a:t>
            </a:r>
          </a:p>
          <a:p>
            <a:pPr lvl="0" rtl="0">
              <a:spcBef>
                <a:spcPts val="0"/>
              </a:spcBef>
              <a:buNone/>
            </a:pPr>
            <a:r>
              <a:t/>
            </a:r>
            <a:endParaRPr/>
          </a:p>
          <a:p>
            <a:pPr lvl="0" rtl="0">
              <a:spcBef>
                <a:spcPts val="0"/>
              </a:spcBef>
              <a:buNone/>
            </a:pPr>
            <a:r>
              <a:rPr lang="en"/>
              <a:t>From top:</a:t>
            </a:r>
          </a:p>
          <a:p>
            <a:pPr lvl="0" rtl="0">
              <a:spcBef>
                <a:spcPts val="0"/>
              </a:spcBef>
              <a:buNone/>
            </a:pPr>
            <a:r>
              <a:rPr lang="en"/>
              <a:t>TSA-002</a:t>
            </a:r>
          </a:p>
          <a:p>
            <a:pPr lvl="0" rtl="0">
              <a:spcBef>
                <a:spcPts val="0"/>
              </a:spcBef>
              <a:buNone/>
            </a:pPr>
            <a:r>
              <a:rPr lang="en"/>
              <a:t>TSA-004</a:t>
            </a:r>
          </a:p>
          <a:p>
            <a:pPr lvl="0" rtl="0">
              <a:spcBef>
                <a:spcPts val="0"/>
              </a:spcBef>
              <a:buNone/>
            </a:pPr>
            <a:r>
              <a:rPr lang="en"/>
              <a:t>TSA-00? (single-sided 007?)</a:t>
            </a:r>
          </a:p>
          <a:p>
            <a:pPr lvl="0">
              <a:spcBef>
                <a:spcPts val="0"/>
              </a:spcBef>
              <a:buNone/>
            </a:pPr>
            <a:r>
              <a:rPr lang="en"/>
              <a:t>TSA-007</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(Need process images)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Normally Master Key Escalation attacks require detailed knowledge of the underlying design and pinning system.</a:t>
            </a:r>
          </a:p>
          <a:p>
            <a:pPr lvl="0" rtl="0">
              <a:spcBef>
                <a:spcPts val="0"/>
              </a:spcBef>
              <a:buNone/>
            </a:pPr>
            <a:r>
              <a:rPr lang="en"/>
              <a:t>Impressioning requires easy access to blanks.</a:t>
            </a:r>
          </a:p>
          <a:p>
            <a:pPr lvl="0" rtl="0">
              <a:spcBef>
                <a:spcPts val="0"/>
              </a:spcBef>
              <a:buNone/>
            </a:pPr>
            <a:r>
              <a:rPr lang="en"/>
              <a:t>Either system still does not give us 100% certainty that we have derived the true Master Key without either a staggeringly massive sample size or eventual verification against an original Master Key.</a:t>
            </a:r>
          </a:p>
          <a:p>
            <a:pPr lvl="0" rtl="0">
              <a:spcBef>
                <a:spcPts val="0"/>
              </a:spcBef>
              <a:buNone/>
            </a:pPr>
            <a:r>
              <a:rPr lang="en"/>
              <a:t>This is complicated by the fact that Safe Skies appears to use a TPP (Total Position Progression) system for mastering which ensures no change key ever has a Master key depth cut.</a:t>
            </a:r>
          </a:p>
          <a:p>
            <a:pPr lvl="0" rtl="0">
              <a:spcBef>
                <a:spcPts val="0"/>
              </a:spcBef>
              <a:buNone/>
            </a:pPr>
            <a:r>
              <a:rPr lang="en"/>
              <a:t>Safe Skies gave us an easy workaround by using the same key for completely unmastered wafer locks.</a:t>
            </a:r>
          </a:p>
          <a:p>
            <a:pPr lvl="0" rtl="0">
              <a:spcBef>
                <a:spcPts val="0"/>
              </a:spcBef>
              <a:buNone/>
            </a:pPr>
            <a:r>
              <a:rPr lang="en"/>
              <a:t>By simply collecting a handful of unmastered wafer locks so that we have every wafer (Safe Skies often leaves out one pin-stack or wafer) we have a simple and reliable source for measurements and testing.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Disclaimers inspired/stolen from the winners of El Reg’s 2001 DAFTAs</a:t>
            </a:r>
          </a:p>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rPr lang="en"/>
              <a:t>Need to work on this math especially when you start adding multiple master pins per chamber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[needs more process photos.]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Describe the process used by DarkSim, et al. to make the 3D-printed keys</a:t>
            </a:r>
          </a:p>
          <a:p>
            <a:pPr lvl="0" rtl="0">
              <a:spcBef>
                <a:spcPts val="0"/>
              </a:spcBef>
              <a:buNone/>
            </a:pPr>
            <a:r>
              <a:t/>
            </a:r>
            <a:endParaRPr/>
          </a:p>
          <a:p>
            <a:pPr lvl="0" rtl="0">
              <a:spcBef>
                <a:spcPts val="0"/>
              </a:spcBef>
              <a:buNone/>
            </a:pPr>
            <a:r>
              <a:rPr lang="en"/>
              <a:t>I wonder if we can get screenshots of tweets - pile them up like the key pix…. if time permits.</a:t>
            </a:r>
          </a:p>
          <a:p>
            <a:pPr lvl="0" rtl="0">
              <a:spcBef>
                <a:spcPts val="0"/>
              </a:spcBef>
              <a:buNone/>
            </a:pPr>
            <a:r>
              <a:t/>
            </a:r>
            <a:endParaRPr/>
          </a:p>
          <a:p>
            <a:pPr lvl="0" rtl="0">
              <a:spcBef>
                <a:spcPts val="0"/>
              </a:spcBef>
              <a:buNone/>
            </a:pPr>
            <a:r>
              <a:rPr lang="en"/>
              <a:t>&lt;Highlight the “TSA doesn't care” in the pic!  add slide reading “Either take security seriously or your security will be seriously taken from you”.&gt;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TSA-006 due to its high-tolerance dimple key design is not yet reliably duplicated but it is only a matter of time.</a:t>
            </a:r>
          </a:p>
          <a:p>
            <a:pPr lvl="0" rtl="0">
              <a:spcBef>
                <a:spcPts val="0"/>
              </a:spcBef>
              <a:buNone/>
            </a:pPr>
            <a:r>
              <a:rPr lang="en"/>
              <a:t>Hard-sided luggage, real locks, not flying, avoiding checking bags</a:t>
            </a:r>
          </a:p>
          <a:p>
            <a:pPr lvl="0" rtl="0">
              <a:spcBef>
                <a:spcPts val="0"/>
              </a:spcBef>
              <a:buNone/>
            </a:pPr>
            <a:r>
              <a:rPr lang="en"/>
              <a:t>If possible fly with firearms or other materials that are legally required to be packed securely.</a:t>
            </a:r>
          </a:p>
          <a:p>
            <a:pPr lvl="0" rtl="0">
              <a:spcBef>
                <a:spcPts val="0"/>
              </a:spcBef>
              <a:buNone/>
            </a:pPr>
            <a:r>
              <a:rPr lang="en"/>
              <a:t>Show potential thieves that you are ‘paying attention’ by adding tamper-evident measures like zip-ties, plastic-wrap, etc as deterrent to surreptitious theft.</a:t>
            </a:r>
          </a:p>
          <a:p>
            <a:pPr lvl="0">
              <a:spcBef>
                <a:spcPts val="0"/>
              </a:spcBef>
              <a:buNone/>
            </a:pPr>
            <a:r>
              <a:rPr lang="en"/>
              <a:t>Very little will protect against thieves covering their theft by covering their acts with false “lost luggage” or “catastrophic damage” (ie conveyor accident that damages bags beyond repair)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a:p>
            <a:pPr indent="-342900" lvl="0" marL="457200" rtl="0">
              <a:lnSpc>
                <a:spcPct val="115000"/>
              </a:lnSpc>
              <a:spcBef>
                <a:spcPts val="0"/>
              </a:spcBef>
              <a:spcAft>
                <a:spcPts val="1600"/>
              </a:spcAft>
              <a:buClr>
                <a:schemeClr val="dk2"/>
              </a:buClr>
              <a:buSzPct val="100000"/>
            </a:pPr>
            <a:r>
              <a:rPr lang="en" sz="1800">
                <a:solidFill>
                  <a:schemeClr val="dk2"/>
                </a:solidFill>
              </a:rPr>
              <a:t>Too many systems have single points of failure or single points of compromise</a:t>
            </a:r>
          </a:p>
          <a:p>
            <a:pPr indent="-342900" lvl="0" marL="457200" rtl="0">
              <a:lnSpc>
                <a:spcPct val="115000"/>
              </a:lnSpc>
              <a:spcBef>
                <a:spcPts val="0"/>
              </a:spcBef>
              <a:spcAft>
                <a:spcPts val="1600"/>
              </a:spcAft>
              <a:buClr>
                <a:schemeClr val="dk2"/>
              </a:buClr>
              <a:buSzPct val="100000"/>
            </a:pPr>
            <a:r>
              <a:t/>
            </a:r>
            <a:endParaRPr sz="1800">
              <a:solidFill>
                <a:schemeClr val="dk2"/>
              </a:solidFill>
            </a:endParaRPr>
          </a:p>
          <a:p>
            <a:pPr lvl="0" rtl="0">
              <a:spcBef>
                <a:spcPts val="0"/>
              </a:spcBef>
              <a:buNone/>
            </a:pPr>
            <a:r>
              <a:rPr lang="en"/>
              <a:t>“Brute-force applies everywhere”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Skim over this (1-2 minutes total for TSA approval)</a:t>
            </a:r>
          </a:p>
          <a:p>
            <a:pPr lvl="0" rtl="0">
              <a:spcBef>
                <a:spcPts val="0"/>
              </a:spcBef>
              <a:buNone/>
            </a:pPr>
            <a:r>
              <a:t/>
            </a:r>
            <a:endParaRPr/>
          </a:p>
          <a:p>
            <a:pPr lvl="0" rtl="0">
              <a:spcBef>
                <a:spcPts val="0"/>
              </a:spcBef>
              <a:buNone/>
            </a:pPr>
            <a:r>
              <a:rPr lang="en"/>
              <a:t>Introducing basic concepts and players</a:t>
            </a:r>
          </a:p>
          <a:p>
            <a:pPr lvl="0" rtl="0">
              <a:spcBef>
                <a:spcPts val="0"/>
              </a:spcBef>
              <a:buNone/>
            </a:pPr>
            <a:r>
              <a:rPr lang="en"/>
              <a:t>Transportation Security Act required TSA to be able to physically screen all checked bags by 2003. TSA announced that it would begin clipping locks or otherwise forcibly open any locked bags on January 1, 2003 to meet this requirement. Obviously travelers were less than thrilled.</a:t>
            </a:r>
          </a:p>
          <a:p>
            <a:pPr lvl="0" rtl="0">
              <a:spcBef>
                <a:spcPts val="0"/>
              </a:spcBef>
              <a:buNone/>
            </a:pPr>
            <a:r>
              <a:t/>
            </a:r>
            <a:endParaRPr/>
          </a:p>
          <a:p>
            <a:pPr lvl="0" rtl="0">
              <a:spcBef>
                <a:spcPts val="0"/>
              </a:spcBef>
              <a:buNone/>
            </a:pPr>
            <a:r>
              <a:t/>
            </a:r>
            <a:endParaRPr/>
          </a:p>
          <a:p>
            <a:pPr lvl="0" rtl="0">
              <a:spcBef>
                <a:spcPts val="0"/>
              </a:spcBef>
              <a:buNone/>
            </a:pPr>
            <a:r>
              <a:t/>
            </a:r>
            <a:endParaRPr/>
          </a:p>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Player 1 has joined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Player 2 joins, contrast with Player 1</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Skim some more. 3 sentences.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Background for the lock-novices.</a:t>
            </a:r>
          </a:p>
          <a:p>
            <a:pPr lvl="0" rtl="0">
              <a:spcBef>
                <a:spcPts val="0"/>
              </a:spcBef>
              <a:buClr>
                <a:schemeClr val="dk1"/>
              </a:buClr>
              <a:buSzPct val="100000"/>
              <a:buFont typeface="Arial"/>
              <a:buNone/>
            </a:pPr>
            <a:r>
              <a:rPr lang="en">
                <a:solidFill>
                  <a:schemeClr val="dk1"/>
                </a:solidFill>
              </a:rPr>
              <a:t>Mention expense, complexity (mechanical and administrative) , and cost of incident response.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rIns="91425"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rIns="91425"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240275"/>
            <a:ext cx="8520600" cy="19818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48" name="Shape 48"/>
          <p:cNvSpPr txBox="1"/>
          <p:nvPr>
            <p:ph idx="1" type="body"/>
          </p:nvPr>
        </p:nvSpPr>
        <p:spPr>
          <a:xfrm>
            <a:off x="311700" y="3304625"/>
            <a:ext cx="8520600" cy="1300800"/>
          </a:xfrm>
          <a:prstGeom prst="rect">
            <a:avLst/>
          </a:prstGeom>
        </p:spPr>
        <p:txBody>
          <a:bodyPr anchorCtr="0" anchor="t" bIns="91425" lIns="91425" rIns="91425"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228675"/>
            <a:ext cx="8520600" cy="334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rIns="91425"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40" name="Shape 40"/>
          <p:cNvSpPr txBox="1"/>
          <p:nvPr>
            <p:ph idx="1" type="subTitle"/>
          </p:nvPr>
        </p:nvSpPr>
        <p:spPr>
          <a:xfrm>
            <a:off x="265500" y="2845222"/>
            <a:ext cx="4045200" cy="13455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rIns="91425" tIns="91425"/>
          <a:lstStyle>
            <a:lvl1pPr lv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0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5.jpg"/><Relationship Id="rId4" Type="http://schemas.openxmlformats.org/officeDocument/2006/relationships/image" Target="../media/image0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5.jpg"/><Relationship Id="rId4" Type="http://schemas.openxmlformats.org/officeDocument/2006/relationships/image" Target="../media/image08.jpg"/><Relationship Id="rId5"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5.jpg"/><Relationship Id="rId4" Type="http://schemas.openxmlformats.org/officeDocument/2006/relationships/image" Target="../media/image08.jpg"/><Relationship Id="rId5" Type="http://schemas.openxmlformats.org/officeDocument/2006/relationships/image" Target="../media/image10.jpg"/><Relationship Id="rId6"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5.jpg"/><Relationship Id="rId4" Type="http://schemas.openxmlformats.org/officeDocument/2006/relationships/image" Target="../media/image08.jpg"/><Relationship Id="rId5" Type="http://schemas.openxmlformats.org/officeDocument/2006/relationships/image" Target="../media/image10.jpg"/><Relationship Id="rId6" Type="http://schemas.openxmlformats.org/officeDocument/2006/relationships/image" Target="../media/image12.jpg"/><Relationship Id="rId7"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5.jpg"/><Relationship Id="rId4" Type="http://schemas.openxmlformats.org/officeDocument/2006/relationships/image" Target="../media/image08.jpg"/><Relationship Id="rId5" Type="http://schemas.openxmlformats.org/officeDocument/2006/relationships/image" Target="../media/image10.jpg"/><Relationship Id="rId6" Type="http://schemas.openxmlformats.org/officeDocument/2006/relationships/image" Target="../media/image12.jpg"/><Relationship Id="rId7" Type="http://schemas.openxmlformats.org/officeDocument/2006/relationships/image" Target="../media/image11.jpg"/><Relationship Id="rId8"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hyperlink" Target="http://enterthecore.net/tsa007/"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39.png"/><Relationship Id="rId8"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jpg"/><Relationship Id="rId4" Type="http://schemas.openxmlformats.org/officeDocument/2006/relationships/image" Target="../media/image41.jpg"/><Relationship Id="rId5" Type="http://schemas.openxmlformats.org/officeDocument/2006/relationships/image" Target="../media/image4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comments" Target="../comments/commen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jpg"/><Relationship Id="rId4" Type="http://schemas.openxmlformats.org/officeDocument/2006/relationships/hyperlink" Target="http://www.travelsentry.org/en/press-release/2003/pr-12-november.ph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2.png"/><Relationship Id="rId4" Type="http://schemas.openxmlformats.org/officeDocument/2006/relationships/image" Target="../media/image09.jpg"/><Relationship Id="rId5" Type="http://schemas.openxmlformats.org/officeDocument/2006/relationships/image" Target="../media/image0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pic>
        <p:nvPicPr>
          <p:cNvPr descr="title-bw.JPG" id="56" name="Shape 56"/>
          <p:cNvPicPr preferRelativeResize="0"/>
          <p:nvPr/>
        </p:nvPicPr>
        <p:blipFill rotWithShape="1">
          <a:blip r:embed="rId4">
            <a:alphaModFix/>
          </a:blip>
          <a:srcRect b="16121" l="0" r="0" t="19751"/>
          <a:stretch/>
        </p:blipFill>
        <p:spPr>
          <a:xfrm>
            <a:off x="0" y="0"/>
            <a:ext cx="9144003" cy="5143497"/>
          </a:xfrm>
          <a:prstGeom prst="rect">
            <a:avLst/>
          </a:prstGeom>
          <a:noFill/>
          <a:ln>
            <a:noFill/>
          </a:ln>
        </p:spPr>
      </p:pic>
      <p:sp>
        <p:nvSpPr>
          <p:cNvPr id="57" name="Shape 57"/>
          <p:cNvSpPr txBox="1"/>
          <p:nvPr>
            <p:ph type="ctrTitle"/>
          </p:nvPr>
        </p:nvSpPr>
        <p:spPr>
          <a:xfrm>
            <a:off x="311700" y="901950"/>
            <a:ext cx="8520599" cy="3339599"/>
          </a:xfrm>
          <a:prstGeom prst="rect">
            <a:avLst/>
          </a:prstGeom>
          <a:ln>
            <a:noFill/>
          </a:ln>
        </p:spPr>
        <p:txBody>
          <a:bodyPr anchorCtr="0" anchor="ctr" bIns="91425" lIns="91425" rIns="91425" tIns="91425">
            <a:noAutofit/>
          </a:bodyPr>
          <a:lstStyle/>
          <a:p>
            <a:pPr indent="-60325" lvl="0" rtl="0">
              <a:spcBef>
                <a:spcPts val="0"/>
              </a:spcBef>
              <a:buClr>
                <a:schemeClr val="dk1"/>
              </a:buClr>
              <a:buSzPct val="25000"/>
              <a:buFont typeface="Arial"/>
              <a:buNone/>
            </a:pPr>
            <a:r>
              <a:rPr b="1" lang="en" sz="7200">
                <a:solidFill>
                  <a:srgbClr val="F3F3F3"/>
                </a:solidFill>
                <a:latin typeface="Amatic SC"/>
                <a:ea typeface="Amatic SC"/>
                <a:cs typeface="Amatic SC"/>
                <a:sym typeface="Amatic SC"/>
              </a:rPr>
              <a:t>TSA Locks and key escrow: </a:t>
            </a:r>
          </a:p>
          <a:p>
            <a:pPr indent="-60325" lvl="0" rtl="0">
              <a:spcBef>
                <a:spcPts val="0"/>
              </a:spcBef>
              <a:buClr>
                <a:schemeClr val="dk1"/>
              </a:buClr>
              <a:buSzPct val="25000"/>
              <a:buFont typeface="Arial"/>
              <a:buNone/>
            </a:pPr>
            <a:r>
              <a:rPr b="1" lang="en" sz="7200">
                <a:solidFill>
                  <a:srgbClr val="F3F3F3"/>
                </a:solidFill>
                <a:latin typeface="Amatic SC"/>
                <a:ea typeface="Amatic SC"/>
                <a:cs typeface="Amatic SC"/>
                <a:sym typeface="Amatic SC"/>
              </a:rPr>
              <a:t>Now I have a machine gun!</a:t>
            </a:r>
          </a:p>
          <a:p>
            <a:pPr indent="-60325" lvl="0" rtl="0">
              <a:spcBef>
                <a:spcPts val="0"/>
              </a:spcBef>
              <a:buClr>
                <a:schemeClr val="dk1"/>
              </a:buClr>
              <a:buSzPct val="25000"/>
              <a:buFont typeface="Arial"/>
              <a:buNone/>
            </a:pPr>
            <a:r>
              <a:rPr b="1" lang="en" sz="7200">
                <a:solidFill>
                  <a:srgbClr val="F3F3F3"/>
                </a:solidFill>
                <a:latin typeface="Amatic SC"/>
                <a:ea typeface="Amatic SC"/>
                <a:cs typeface="Amatic SC"/>
                <a:sym typeface="Amatic SC"/>
              </a:rPr>
              <a:t>Ho ho ho!</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Travel Sentry key compromise</a:t>
            </a:r>
          </a:p>
        </p:txBody>
      </p:sp>
      <p:sp>
        <p:nvSpPr>
          <p:cNvPr id="120" name="Shape 120"/>
          <p:cNvSpPr txBox="1"/>
          <p:nvPr>
            <p:ph idx="1" type="body"/>
          </p:nvPr>
        </p:nvSpPr>
        <p:spPr>
          <a:xfrm>
            <a:off x="311700" y="1228675"/>
            <a:ext cx="8520600" cy="3340200"/>
          </a:xfrm>
          <a:prstGeom prst="rect">
            <a:avLst/>
          </a:prstGeom>
        </p:spPr>
        <p:txBody>
          <a:bodyPr anchorCtr="0" anchor="t" bIns="91425" lIns="91425" rIns="91425" tIns="91425">
            <a:noAutofit/>
          </a:bodyPr>
          <a:lstStyle/>
          <a:p>
            <a:pPr lvl="0">
              <a:spcBef>
                <a:spcPts val="0"/>
              </a:spcBef>
              <a:buNone/>
            </a:pPr>
            <a:r>
              <a:rPr lang="en"/>
              <a:t>Travel Sentry and the TSA are bad at data classification and key escrow security.</a:t>
            </a:r>
          </a:p>
        </p:txBody>
      </p:sp>
      <p:pic>
        <p:nvPicPr>
          <p:cNvPr descr="2011-TSAkeys-FlickR-_MG_.jpg" id="121" name="Shape 121"/>
          <p:cNvPicPr preferRelativeResize="0"/>
          <p:nvPr/>
        </p:nvPicPr>
        <p:blipFill>
          <a:blip r:embed="rId3">
            <a:alphaModFix/>
          </a:blip>
          <a:stretch>
            <a:fillRect/>
          </a:stretch>
        </p:blipFill>
        <p:spPr>
          <a:xfrm>
            <a:off x="0" y="1906625"/>
            <a:ext cx="3236875" cy="3236875"/>
          </a:xfrm>
          <a:prstGeom prst="rect">
            <a:avLst/>
          </a:prstGeom>
          <a:noFill/>
          <a:ln>
            <a:noFill/>
          </a:ln>
        </p:spPr>
      </p:pic>
      <p:sp>
        <p:nvSpPr>
          <p:cNvPr id="122" name="Shape 122"/>
          <p:cNvSpPr txBox="1"/>
          <p:nvPr/>
        </p:nvSpPr>
        <p:spPr>
          <a:xfrm>
            <a:off x="147850" y="4568875"/>
            <a:ext cx="1976700" cy="4583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3F3F3"/>
                </a:solidFill>
                <a:latin typeface="Courier New"/>
                <a:ea typeface="Courier New"/>
                <a:cs typeface="Courier New"/>
                <a:sym typeface="Courier New"/>
              </a:rPr>
              <a:t>2011</a:t>
            </a:r>
          </a:p>
          <a:p>
            <a:pPr lvl="0" rtl="0">
              <a:spcBef>
                <a:spcPts val="0"/>
              </a:spcBef>
              <a:buClr>
                <a:schemeClr val="dk1"/>
              </a:buClr>
              <a:buSzPct val="137500"/>
              <a:buFont typeface="Arial"/>
              <a:buNone/>
            </a:pPr>
            <a:r>
              <a:rPr lang="en" sz="800">
                <a:solidFill>
                  <a:schemeClr val="dk1"/>
                </a:solidFill>
              </a:rPr>
              <a:t>©Ryetronics on Instagram</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Travel Sentry key compromise</a:t>
            </a:r>
          </a:p>
        </p:txBody>
      </p:sp>
      <p:sp>
        <p:nvSpPr>
          <p:cNvPr id="128" name="Shape 128"/>
          <p:cNvSpPr txBox="1"/>
          <p:nvPr>
            <p:ph idx="1" type="body"/>
          </p:nvPr>
        </p:nvSpPr>
        <p:spPr>
          <a:xfrm>
            <a:off x="311700" y="1228675"/>
            <a:ext cx="8520600" cy="3340200"/>
          </a:xfrm>
          <a:prstGeom prst="rect">
            <a:avLst/>
          </a:prstGeom>
        </p:spPr>
        <p:txBody>
          <a:bodyPr anchorCtr="0" anchor="t" bIns="91425" lIns="91425" rIns="91425" tIns="91425">
            <a:noAutofit/>
          </a:bodyPr>
          <a:lstStyle/>
          <a:p>
            <a:pPr lvl="0" rtl="0">
              <a:spcBef>
                <a:spcPts val="0"/>
              </a:spcBef>
              <a:buNone/>
            </a:pPr>
            <a:r>
              <a:rPr lang="en"/>
              <a:t>Travel Sentry and the TSA are bad at data classification and key escrow security.</a:t>
            </a:r>
          </a:p>
          <a:p>
            <a:pPr lvl="0" rtl="0">
              <a:spcBef>
                <a:spcPts val="0"/>
              </a:spcBef>
              <a:buNone/>
            </a:pPr>
            <a:r>
              <a:t/>
            </a:r>
            <a:endParaRPr/>
          </a:p>
        </p:txBody>
      </p:sp>
      <p:pic>
        <p:nvPicPr>
          <p:cNvPr descr="2011-TSAkeys-FlickR-_MG_.jpg" id="129" name="Shape 129"/>
          <p:cNvPicPr preferRelativeResize="0"/>
          <p:nvPr/>
        </p:nvPicPr>
        <p:blipFill>
          <a:blip r:embed="rId3">
            <a:alphaModFix/>
          </a:blip>
          <a:stretch>
            <a:fillRect/>
          </a:stretch>
        </p:blipFill>
        <p:spPr>
          <a:xfrm>
            <a:off x="0" y="1906625"/>
            <a:ext cx="3236875" cy="3236875"/>
          </a:xfrm>
          <a:prstGeom prst="rect">
            <a:avLst/>
          </a:prstGeom>
          <a:noFill/>
          <a:ln>
            <a:noFill/>
          </a:ln>
        </p:spPr>
      </p:pic>
      <p:sp>
        <p:nvSpPr>
          <p:cNvPr id="130" name="Shape 130"/>
          <p:cNvSpPr txBox="1"/>
          <p:nvPr/>
        </p:nvSpPr>
        <p:spPr>
          <a:xfrm>
            <a:off x="147850" y="4568875"/>
            <a:ext cx="1976700" cy="458399"/>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lang="en" sz="2400">
                <a:solidFill>
                  <a:srgbClr val="F3F3F3"/>
                </a:solidFill>
                <a:latin typeface="Courier New"/>
                <a:ea typeface="Courier New"/>
                <a:cs typeface="Courier New"/>
                <a:sym typeface="Courier New"/>
              </a:rPr>
              <a:t>2011</a:t>
            </a:r>
          </a:p>
          <a:p>
            <a:pPr lvl="0" rtl="0">
              <a:spcBef>
                <a:spcPts val="0"/>
              </a:spcBef>
              <a:buClr>
                <a:schemeClr val="dk1"/>
              </a:buClr>
              <a:buSzPct val="137500"/>
              <a:buFont typeface="Arial"/>
              <a:buNone/>
            </a:pPr>
            <a:r>
              <a:rPr lang="en" sz="800">
                <a:solidFill>
                  <a:schemeClr val="dk1"/>
                </a:solidFill>
              </a:rPr>
              <a:t>©Ryetronics on Instagram</a:t>
            </a:r>
          </a:p>
          <a:p>
            <a:pPr lvl="0" rtl="0">
              <a:spcBef>
                <a:spcPts val="0"/>
              </a:spcBef>
              <a:buNone/>
            </a:pPr>
            <a:r>
              <a:t/>
            </a:r>
            <a:endParaRPr sz="2400">
              <a:solidFill>
                <a:srgbClr val="F3F3F3"/>
              </a:solidFill>
              <a:latin typeface="Courier New"/>
              <a:ea typeface="Courier New"/>
              <a:cs typeface="Courier New"/>
              <a:sym typeface="Courier New"/>
            </a:endParaRPr>
          </a:p>
        </p:txBody>
      </p:sp>
      <p:pic>
        <p:nvPicPr>
          <p:cNvPr descr="B1OJnIFCEAEmrUp.jpg-large" id="131" name="Shape 131"/>
          <p:cNvPicPr preferRelativeResize="0"/>
          <p:nvPr/>
        </p:nvPicPr>
        <p:blipFill>
          <a:blip r:embed="rId4">
            <a:alphaModFix/>
          </a:blip>
          <a:stretch>
            <a:fillRect/>
          </a:stretch>
        </p:blipFill>
        <p:spPr>
          <a:xfrm>
            <a:off x="3252795" y="1906625"/>
            <a:ext cx="2427655" cy="3236874"/>
          </a:xfrm>
          <a:prstGeom prst="rect">
            <a:avLst/>
          </a:prstGeom>
          <a:noFill/>
          <a:ln>
            <a:noFill/>
          </a:ln>
        </p:spPr>
      </p:pic>
      <p:sp>
        <p:nvSpPr>
          <p:cNvPr id="132" name="Shape 132"/>
          <p:cNvSpPr txBox="1"/>
          <p:nvPr/>
        </p:nvSpPr>
        <p:spPr>
          <a:xfrm>
            <a:off x="3252800" y="4568875"/>
            <a:ext cx="1976700" cy="4583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3F3F3"/>
                </a:solidFill>
                <a:latin typeface="Courier New"/>
                <a:ea typeface="Courier New"/>
                <a:cs typeface="Courier New"/>
                <a:sym typeface="Courier New"/>
              </a:rPr>
              <a:t>2014</a:t>
            </a:r>
          </a:p>
          <a:p>
            <a:pPr lvl="0" rtl="0">
              <a:spcBef>
                <a:spcPts val="0"/>
              </a:spcBef>
              <a:buNone/>
            </a:pPr>
            <a:r>
              <a:rPr lang="en" sz="800">
                <a:solidFill>
                  <a:schemeClr val="dk1"/>
                </a:solidFill>
              </a:rPr>
              <a:t>©Scott Mayerowitz @GlobeTrotScott</a:t>
            </a:r>
          </a:p>
          <a:p>
            <a:pPr lvl="0" rtl="0">
              <a:spcBef>
                <a:spcPts val="0"/>
              </a:spcBef>
              <a:buClr>
                <a:schemeClr val="dk1"/>
              </a:buClr>
              <a:buFont typeface="Arial"/>
              <a:buNone/>
            </a:pPr>
            <a:r>
              <a:t/>
            </a:r>
            <a:endParaRPr sz="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Travel Sentry key compromise</a:t>
            </a:r>
          </a:p>
        </p:txBody>
      </p:sp>
      <p:sp>
        <p:nvSpPr>
          <p:cNvPr id="138" name="Shape 138"/>
          <p:cNvSpPr txBox="1"/>
          <p:nvPr>
            <p:ph idx="1" type="body"/>
          </p:nvPr>
        </p:nvSpPr>
        <p:spPr>
          <a:xfrm>
            <a:off x="311700" y="1228675"/>
            <a:ext cx="8520600" cy="3340200"/>
          </a:xfrm>
          <a:prstGeom prst="rect">
            <a:avLst/>
          </a:prstGeom>
        </p:spPr>
        <p:txBody>
          <a:bodyPr anchorCtr="0" anchor="t" bIns="91425" lIns="91425" rIns="91425" tIns="91425">
            <a:noAutofit/>
          </a:bodyPr>
          <a:lstStyle/>
          <a:p>
            <a:pPr lvl="0" rtl="0">
              <a:spcBef>
                <a:spcPts val="0"/>
              </a:spcBef>
              <a:buNone/>
            </a:pPr>
            <a:r>
              <a:rPr lang="en"/>
              <a:t>Travel Sentry and the TSA are bad at data classification and key escrow security.</a:t>
            </a:r>
          </a:p>
          <a:p>
            <a:pPr lvl="0" rtl="0">
              <a:spcBef>
                <a:spcPts val="0"/>
              </a:spcBef>
              <a:buNone/>
            </a:pPr>
            <a:r>
              <a:t/>
            </a:r>
            <a:endParaRPr/>
          </a:p>
        </p:txBody>
      </p:sp>
      <p:pic>
        <p:nvPicPr>
          <p:cNvPr descr="2011-TSAkeys-FlickR-_MG_.jpg" id="139" name="Shape 139"/>
          <p:cNvPicPr preferRelativeResize="0"/>
          <p:nvPr/>
        </p:nvPicPr>
        <p:blipFill>
          <a:blip r:embed="rId3">
            <a:alphaModFix/>
          </a:blip>
          <a:stretch>
            <a:fillRect/>
          </a:stretch>
        </p:blipFill>
        <p:spPr>
          <a:xfrm>
            <a:off x="0" y="1906625"/>
            <a:ext cx="3236875" cy="3236875"/>
          </a:xfrm>
          <a:prstGeom prst="rect">
            <a:avLst/>
          </a:prstGeom>
          <a:noFill/>
          <a:ln>
            <a:noFill/>
          </a:ln>
        </p:spPr>
      </p:pic>
      <p:sp>
        <p:nvSpPr>
          <p:cNvPr id="140" name="Shape 140"/>
          <p:cNvSpPr txBox="1"/>
          <p:nvPr/>
        </p:nvSpPr>
        <p:spPr>
          <a:xfrm>
            <a:off x="147850" y="4568875"/>
            <a:ext cx="1976700" cy="458399"/>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lang="en" sz="2400">
                <a:solidFill>
                  <a:srgbClr val="F3F3F3"/>
                </a:solidFill>
                <a:latin typeface="Courier New"/>
                <a:ea typeface="Courier New"/>
                <a:cs typeface="Courier New"/>
                <a:sym typeface="Courier New"/>
              </a:rPr>
              <a:t>2011</a:t>
            </a:r>
          </a:p>
          <a:p>
            <a:pPr lvl="0" rtl="0">
              <a:spcBef>
                <a:spcPts val="0"/>
              </a:spcBef>
              <a:buClr>
                <a:schemeClr val="dk1"/>
              </a:buClr>
              <a:buSzPct val="137500"/>
              <a:buFont typeface="Arial"/>
              <a:buNone/>
            </a:pPr>
            <a:r>
              <a:rPr lang="en" sz="800">
                <a:solidFill>
                  <a:schemeClr val="dk1"/>
                </a:solidFill>
              </a:rPr>
              <a:t>©Ryetronics on Instagram</a:t>
            </a:r>
          </a:p>
          <a:p>
            <a:pPr lvl="0" rtl="0">
              <a:spcBef>
                <a:spcPts val="0"/>
              </a:spcBef>
              <a:buNone/>
            </a:pPr>
            <a:r>
              <a:t/>
            </a:r>
            <a:endParaRPr sz="2400">
              <a:solidFill>
                <a:srgbClr val="F3F3F3"/>
              </a:solidFill>
              <a:latin typeface="Courier New"/>
              <a:ea typeface="Courier New"/>
              <a:cs typeface="Courier New"/>
              <a:sym typeface="Courier New"/>
            </a:endParaRPr>
          </a:p>
        </p:txBody>
      </p:sp>
      <p:pic>
        <p:nvPicPr>
          <p:cNvPr descr="B1OJnIFCEAEmrUp.jpg-large" id="141" name="Shape 141"/>
          <p:cNvPicPr preferRelativeResize="0"/>
          <p:nvPr/>
        </p:nvPicPr>
        <p:blipFill>
          <a:blip r:embed="rId4">
            <a:alphaModFix/>
          </a:blip>
          <a:stretch>
            <a:fillRect/>
          </a:stretch>
        </p:blipFill>
        <p:spPr>
          <a:xfrm>
            <a:off x="3252795" y="1906625"/>
            <a:ext cx="2427655" cy="3236874"/>
          </a:xfrm>
          <a:prstGeom prst="rect">
            <a:avLst/>
          </a:prstGeom>
          <a:noFill/>
          <a:ln>
            <a:noFill/>
          </a:ln>
        </p:spPr>
      </p:pic>
      <p:sp>
        <p:nvSpPr>
          <p:cNvPr id="142" name="Shape 142"/>
          <p:cNvSpPr txBox="1"/>
          <p:nvPr/>
        </p:nvSpPr>
        <p:spPr>
          <a:xfrm>
            <a:off x="3252800" y="4568875"/>
            <a:ext cx="1976700" cy="458399"/>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lang="en" sz="2400">
                <a:solidFill>
                  <a:srgbClr val="F3F3F3"/>
                </a:solidFill>
                <a:latin typeface="Courier New"/>
                <a:ea typeface="Courier New"/>
                <a:cs typeface="Courier New"/>
                <a:sym typeface="Courier New"/>
              </a:rPr>
              <a:t>2014</a:t>
            </a:r>
          </a:p>
          <a:p>
            <a:pPr lvl="0" rtl="0">
              <a:spcBef>
                <a:spcPts val="0"/>
              </a:spcBef>
              <a:buClr>
                <a:schemeClr val="dk1"/>
              </a:buClr>
              <a:buSzPct val="137500"/>
              <a:buFont typeface="Arial"/>
              <a:buNone/>
            </a:pPr>
            <a:r>
              <a:rPr lang="en" sz="800">
                <a:solidFill>
                  <a:schemeClr val="dk1"/>
                </a:solidFill>
              </a:rPr>
              <a:t>©Scott Mayerowitz @GlobeTrotScott</a:t>
            </a:r>
          </a:p>
          <a:p>
            <a:pPr lvl="0" rtl="0">
              <a:spcBef>
                <a:spcPts val="0"/>
              </a:spcBef>
              <a:buClr>
                <a:schemeClr val="dk1"/>
              </a:buClr>
              <a:buFont typeface="Arial"/>
              <a:buNone/>
            </a:pPr>
            <a:r>
              <a:t/>
            </a:r>
            <a:endParaRPr sz="800">
              <a:solidFill>
                <a:schemeClr val="dk1"/>
              </a:solidFill>
            </a:endParaRPr>
          </a:p>
          <a:p>
            <a:pPr lvl="0" rtl="0">
              <a:spcBef>
                <a:spcPts val="0"/>
              </a:spcBef>
              <a:buNone/>
            </a:pPr>
            <a:r>
              <a:t/>
            </a:r>
            <a:endParaRPr sz="2400">
              <a:solidFill>
                <a:srgbClr val="F3F3F3"/>
              </a:solidFill>
              <a:latin typeface="Courier New"/>
              <a:ea typeface="Courier New"/>
              <a:cs typeface="Courier New"/>
              <a:sym typeface="Courier New"/>
            </a:endParaRPr>
          </a:p>
        </p:txBody>
      </p:sp>
      <p:pic>
        <p:nvPicPr>
          <p:cNvPr descr="CM8Naj7UwAAN6co (1).jpg" id="143" name="Shape 143"/>
          <p:cNvPicPr preferRelativeResize="0"/>
          <p:nvPr/>
        </p:nvPicPr>
        <p:blipFill>
          <a:blip r:embed="rId5">
            <a:alphaModFix/>
          </a:blip>
          <a:stretch>
            <a:fillRect/>
          </a:stretch>
        </p:blipFill>
        <p:spPr>
          <a:xfrm>
            <a:off x="4839789" y="1920921"/>
            <a:ext cx="4337556" cy="3236874"/>
          </a:xfrm>
          <a:prstGeom prst="rect">
            <a:avLst/>
          </a:prstGeom>
          <a:noFill/>
          <a:ln>
            <a:noFill/>
          </a:ln>
        </p:spPr>
      </p:pic>
      <p:sp>
        <p:nvSpPr>
          <p:cNvPr id="144" name="Shape 144"/>
          <p:cNvSpPr txBox="1"/>
          <p:nvPr/>
        </p:nvSpPr>
        <p:spPr>
          <a:xfrm>
            <a:off x="5710450" y="4568875"/>
            <a:ext cx="1976700" cy="4583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D9D9D9"/>
                </a:solidFill>
                <a:latin typeface="Courier New"/>
                <a:ea typeface="Courier New"/>
                <a:cs typeface="Courier New"/>
                <a:sym typeface="Courier New"/>
              </a:rPr>
              <a:t>2014</a:t>
            </a:r>
          </a:p>
          <a:p>
            <a:pPr lvl="0" rtl="0">
              <a:spcBef>
                <a:spcPts val="0"/>
              </a:spcBef>
              <a:buNone/>
            </a:pPr>
            <a:r>
              <a:rPr lang="en" sz="800">
                <a:solidFill>
                  <a:srgbClr val="666666"/>
                </a:solidFill>
              </a:rPr>
              <a:t>The Washington Post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Travel Sentry key compromise</a:t>
            </a:r>
          </a:p>
        </p:txBody>
      </p:sp>
      <p:sp>
        <p:nvSpPr>
          <p:cNvPr id="150" name="Shape 150"/>
          <p:cNvSpPr txBox="1"/>
          <p:nvPr>
            <p:ph idx="1" type="body"/>
          </p:nvPr>
        </p:nvSpPr>
        <p:spPr>
          <a:xfrm>
            <a:off x="311700" y="1228675"/>
            <a:ext cx="8520600" cy="3340200"/>
          </a:xfrm>
          <a:prstGeom prst="rect">
            <a:avLst/>
          </a:prstGeom>
        </p:spPr>
        <p:txBody>
          <a:bodyPr anchorCtr="0" anchor="t" bIns="91425" lIns="91425" rIns="91425" tIns="91425">
            <a:noAutofit/>
          </a:bodyPr>
          <a:lstStyle/>
          <a:p>
            <a:pPr lvl="0" rtl="0">
              <a:spcBef>
                <a:spcPts val="0"/>
              </a:spcBef>
              <a:buNone/>
            </a:pPr>
            <a:r>
              <a:rPr lang="en"/>
              <a:t>Travel Sentry and the TSA are bad at data classification and key escrow security.</a:t>
            </a:r>
          </a:p>
          <a:p>
            <a:pPr lvl="0" rtl="0">
              <a:spcBef>
                <a:spcPts val="0"/>
              </a:spcBef>
              <a:buNone/>
            </a:pPr>
            <a:r>
              <a:t/>
            </a:r>
            <a:endParaRPr/>
          </a:p>
        </p:txBody>
      </p:sp>
      <p:pic>
        <p:nvPicPr>
          <p:cNvPr descr="2011-TSAkeys-FlickR-_MG_.jpg" id="151" name="Shape 151"/>
          <p:cNvPicPr preferRelativeResize="0"/>
          <p:nvPr/>
        </p:nvPicPr>
        <p:blipFill>
          <a:blip r:embed="rId3">
            <a:alphaModFix/>
          </a:blip>
          <a:stretch>
            <a:fillRect/>
          </a:stretch>
        </p:blipFill>
        <p:spPr>
          <a:xfrm>
            <a:off x="0" y="1906625"/>
            <a:ext cx="3236875" cy="3236875"/>
          </a:xfrm>
          <a:prstGeom prst="rect">
            <a:avLst/>
          </a:prstGeom>
          <a:noFill/>
          <a:ln>
            <a:noFill/>
          </a:ln>
        </p:spPr>
      </p:pic>
      <p:sp>
        <p:nvSpPr>
          <p:cNvPr id="152" name="Shape 152"/>
          <p:cNvSpPr txBox="1"/>
          <p:nvPr/>
        </p:nvSpPr>
        <p:spPr>
          <a:xfrm>
            <a:off x="147850" y="4568875"/>
            <a:ext cx="1976700" cy="458399"/>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lang="en" sz="2400">
                <a:solidFill>
                  <a:srgbClr val="F3F3F3"/>
                </a:solidFill>
                <a:latin typeface="Courier New"/>
                <a:ea typeface="Courier New"/>
                <a:cs typeface="Courier New"/>
                <a:sym typeface="Courier New"/>
              </a:rPr>
              <a:t>2011</a:t>
            </a:r>
          </a:p>
          <a:p>
            <a:pPr lvl="0" rtl="0">
              <a:spcBef>
                <a:spcPts val="0"/>
              </a:spcBef>
              <a:buClr>
                <a:schemeClr val="dk1"/>
              </a:buClr>
              <a:buSzPct val="137500"/>
              <a:buFont typeface="Arial"/>
              <a:buNone/>
            </a:pPr>
            <a:r>
              <a:rPr lang="en" sz="800">
                <a:solidFill>
                  <a:schemeClr val="dk1"/>
                </a:solidFill>
              </a:rPr>
              <a:t>©Ryetronics on Instagram</a:t>
            </a:r>
          </a:p>
          <a:p>
            <a:pPr lvl="0" rtl="0">
              <a:spcBef>
                <a:spcPts val="0"/>
              </a:spcBef>
              <a:buNone/>
            </a:pPr>
            <a:r>
              <a:t/>
            </a:r>
            <a:endParaRPr sz="2400">
              <a:solidFill>
                <a:srgbClr val="F3F3F3"/>
              </a:solidFill>
              <a:latin typeface="Courier New"/>
              <a:ea typeface="Courier New"/>
              <a:cs typeface="Courier New"/>
              <a:sym typeface="Courier New"/>
            </a:endParaRPr>
          </a:p>
        </p:txBody>
      </p:sp>
      <p:pic>
        <p:nvPicPr>
          <p:cNvPr descr="B1OJnIFCEAEmrUp.jpg-large" id="153" name="Shape 153"/>
          <p:cNvPicPr preferRelativeResize="0"/>
          <p:nvPr/>
        </p:nvPicPr>
        <p:blipFill>
          <a:blip r:embed="rId4">
            <a:alphaModFix/>
          </a:blip>
          <a:stretch>
            <a:fillRect/>
          </a:stretch>
        </p:blipFill>
        <p:spPr>
          <a:xfrm>
            <a:off x="3252795" y="1906625"/>
            <a:ext cx="2427655" cy="3236874"/>
          </a:xfrm>
          <a:prstGeom prst="rect">
            <a:avLst/>
          </a:prstGeom>
          <a:noFill/>
          <a:ln>
            <a:noFill/>
          </a:ln>
        </p:spPr>
      </p:pic>
      <p:sp>
        <p:nvSpPr>
          <p:cNvPr id="154" name="Shape 154"/>
          <p:cNvSpPr txBox="1"/>
          <p:nvPr/>
        </p:nvSpPr>
        <p:spPr>
          <a:xfrm>
            <a:off x="3252800" y="4568875"/>
            <a:ext cx="1976700" cy="4583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3F3F3"/>
                </a:solidFill>
                <a:latin typeface="Courier New"/>
                <a:ea typeface="Courier New"/>
                <a:cs typeface="Courier New"/>
                <a:sym typeface="Courier New"/>
              </a:rPr>
              <a:t>2014</a:t>
            </a:r>
          </a:p>
        </p:txBody>
      </p:sp>
      <p:sp>
        <p:nvSpPr>
          <p:cNvPr id="155" name="Shape 155"/>
          <p:cNvSpPr txBox="1"/>
          <p:nvPr/>
        </p:nvSpPr>
        <p:spPr>
          <a:xfrm>
            <a:off x="5710450" y="4568875"/>
            <a:ext cx="1976700" cy="4583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D9D9D9"/>
                </a:solidFill>
                <a:latin typeface="Courier New"/>
                <a:ea typeface="Courier New"/>
                <a:cs typeface="Courier New"/>
                <a:sym typeface="Courier New"/>
              </a:rPr>
              <a:t>2014</a:t>
            </a:r>
          </a:p>
        </p:txBody>
      </p:sp>
      <p:pic>
        <p:nvPicPr>
          <p:cNvPr descr="CM8Naj7UwAAN6co (1).jpg" id="156" name="Shape 156"/>
          <p:cNvPicPr preferRelativeResize="0"/>
          <p:nvPr/>
        </p:nvPicPr>
        <p:blipFill>
          <a:blip r:embed="rId5">
            <a:alphaModFix/>
          </a:blip>
          <a:stretch>
            <a:fillRect/>
          </a:stretch>
        </p:blipFill>
        <p:spPr>
          <a:xfrm>
            <a:off x="4839789" y="1920921"/>
            <a:ext cx="4337556" cy="3236874"/>
          </a:xfrm>
          <a:prstGeom prst="rect">
            <a:avLst/>
          </a:prstGeom>
          <a:noFill/>
          <a:ln>
            <a:noFill/>
          </a:ln>
        </p:spPr>
      </p:pic>
      <p:pic>
        <p:nvPicPr>
          <p:cNvPr descr="passkeys.jpg" id="157" name="Shape 157"/>
          <p:cNvPicPr preferRelativeResize="0"/>
          <p:nvPr/>
        </p:nvPicPr>
        <p:blipFill rotWithShape="1">
          <a:blip r:embed="rId6">
            <a:alphaModFix/>
          </a:blip>
          <a:srcRect b="7597" l="11056" r="11681" t="6844"/>
          <a:stretch/>
        </p:blipFill>
        <p:spPr>
          <a:xfrm>
            <a:off x="2640611" y="43749"/>
            <a:ext cx="358903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Travel Sentry key compromise</a:t>
            </a:r>
          </a:p>
        </p:txBody>
      </p:sp>
      <p:sp>
        <p:nvSpPr>
          <p:cNvPr id="163" name="Shape 163"/>
          <p:cNvSpPr txBox="1"/>
          <p:nvPr>
            <p:ph idx="1" type="body"/>
          </p:nvPr>
        </p:nvSpPr>
        <p:spPr>
          <a:xfrm>
            <a:off x="311700" y="1228675"/>
            <a:ext cx="8520600" cy="3340200"/>
          </a:xfrm>
          <a:prstGeom prst="rect">
            <a:avLst/>
          </a:prstGeom>
        </p:spPr>
        <p:txBody>
          <a:bodyPr anchorCtr="0" anchor="t" bIns="91425" lIns="91425" rIns="91425" tIns="91425">
            <a:noAutofit/>
          </a:bodyPr>
          <a:lstStyle/>
          <a:p>
            <a:pPr lvl="0" rtl="0">
              <a:spcBef>
                <a:spcPts val="0"/>
              </a:spcBef>
              <a:buNone/>
            </a:pPr>
            <a:r>
              <a:rPr lang="en"/>
              <a:t>Travel Sentry and the TSA are bad at data classification and key escrow security.</a:t>
            </a:r>
          </a:p>
          <a:p>
            <a:pPr lvl="0" rtl="0">
              <a:spcBef>
                <a:spcPts val="0"/>
              </a:spcBef>
              <a:buNone/>
            </a:pPr>
            <a:r>
              <a:t/>
            </a:r>
            <a:endParaRPr/>
          </a:p>
        </p:txBody>
      </p:sp>
      <p:pic>
        <p:nvPicPr>
          <p:cNvPr descr="2011-TSAkeys-FlickR-_MG_.jpg" id="164" name="Shape 164"/>
          <p:cNvPicPr preferRelativeResize="0"/>
          <p:nvPr/>
        </p:nvPicPr>
        <p:blipFill>
          <a:blip r:embed="rId3">
            <a:alphaModFix/>
          </a:blip>
          <a:stretch>
            <a:fillRect/>
          </a:stretch>
        </p:blipFill>
        <p:spPr>
          <a:xfrm>
            <a:off x="0" y="1906625"/>
            <a:ext cx="3236875" cy="3236875"/>
          </a:xfrm>
          <a:prstGeom prst="rect">
            <a:avLst/>
          </a:prstGeom>
          <a:noFill/>
          <a:ln>
            <a:noFill/>
          </a:ln>
        </p:spPr>
      </p:pic>
      <p:sp>
        <p:nvSpPr>
          <p:cNvPr id="165" name="Shape 165"/>
          <p:cNvSpPr txBox="1"/>
          <p:nvPr/>
        </p:nvSpPr>
        <p:spPr>
          <a:xfrm>
            <a:off x="147850" y="4568875"/>
            <a:ext cx="1976700" cy="458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lang="en" sz="2400">
                <a:solidFill>
                  <a:srgbClr val="F3F3F3"/>
                </a:solidFill>
                <a:latin typeface="Courier New"/>
                <a:ea typeface="Courier New"/>
                <a:cs typeface="Courier New"/>
                <a:sym typeface="Courier New"/>
              </a:rPr>
              <a:t>2011</a:t>
            </a:r>
          </a:p>
          <a:p>
            <a:pPr lvl="0" rtl="0">
              <a:spcBef>
                <a:spcPts val="0"/>
              </a:spcBef>
              <a:buClr>
                <a:schemeClr val="dk1"/>
              </a:buClr>
              <a:buSzPct val="137500"/>
              <a:buFont typeface="Arial"/>
              <a:buNone/>
            </a:pPr>
            <a:r>
              <a:rPr lang="en" sz="800">
                <a:solidFill>
                  <a:schemeClr val="dk1"/>
                </a:solidFill>
              </a:rPr>
              <a:t>©Ryetronics on Instagram</a:t>
            </a:r>
          </a:p>
          <a:p>
            <a:pPr lvl="0" rtl="0">
              <a:spcBef>
                <a:spcPts val="0"/>
              </a:spcBef>
              <a:buNone/>
            </a:pPr>
            <a:r>
              <a:t/>
            </a:r>
            <a:endParaRPr sz="2400">
              <a:solidFill>
                <a:srgbClr val="F3F3F3"/>
              </a:solidFill>
              <a:latin typeface="Courier New"/>
              <a:ea typeface="Courier New"/>
              <a:cs typeface="Courier New"/>
              <a:sym typeface="Courier New"/>
            </a:endParaRPr>
          </a:p>
        </p:txBody>
      </p:sp>
      <p:pic>
        <p:nvPicPr>
          <p:cNvPr descr="B1OJnIFCEAEmrUp.jpg-large" id="166" name="Shape 166"/>
          <p:cNvPicPr preferRelativeResize="0"/>
          <p:nvPr/>
        </p:nvPicPr>
        <p:blipFill>
          <a:blip r:embed="rId4">
            <a:alphaModFix/>
          </a:blip>
          <a:stretch>
            <a:fillRect/>
          </a:stretch>
        </p:blipFill>
        <p:spPr>
          <a:xfrm>
            <a:off x="3252795" y="1906625"/>
            <a:ext cx="2427655" cy="3236874"/>
          </a:xfrm>
          <a:prstGeom prst="rect">
            <a:avLst/>
          </a:prstGeom>
          <a:noFill/>
          <a:ln>
            <a:noFill/>
          </a:ln>
        </p:spPr>
      </p:pic>
      <p:sp>
        <p:nvSpPr>
          <p:cNvPr id="167" name="Shape 167"/>
          <p:cNvSpPr txBox="1"/>
          <p:nvPr/>
        </p:nvSpPr>
        <p:spPr>
          <a:xfrm>
            <a:off x="3252800" y="4568875"/>
            <a:ext cx="1976700" cy="458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3F3F3"/>
                </a:solidFill>
                <a:latin typeface="Courier New"/>
                <a:ea typeface="Courier New"/>
                <a:cs typeface="Courier New"/>
                <a:sym typeface="Courier New"/>
              </a:rPr>
              <a:t>2014</a:t>
            </a:r>
          </a:p>
        </p:txBody>
      </p:sp>
      <p:pic>
        <p:nvPicPr>
          <p:cNvPr descr="CM8Naj7UwAAN6co (1).jpg" id="168" name="Shape 168"/>
          <p:cNvPicPr preferRelativeResize="0"/>
          <p:nvPr/>
        </p:nvPicPr>
        <p:blipFill>
          <a:blip r:embed="rId5">
            <a:alphaModFix/>
          </a:blip>
          <a:stretch>
            <a:fillRect/>
          </a:stretch>
        </p:blipFill>
        <p:spPr>
          <a:xfrm>
            <a:off x="4839789" y="1920921"/>
            <a:ext cx="4337556" cy="3236874"/>
          </a:xfrm>
          <a:prstGeom prst="rect">
            <a:avLst/>
          </a:prstGeom>
          <a:noFill/>
          <a:ln>
            <a:noFill/>
          </a:ln>
        </p:spPr>
      </p:pic>
      <p:sp>
        <p:nvSpPr>
          <p:cNvPr id="169" name="Shape 169"/>
          <p:cNvSpPr txBox="1"/>
          <p:nvPr/>
        </p:nvSpPr>
        <p:spPr>
          <a:xfrm>
            <a:off x="5710450" y="4568875"/>
            <a:ext cx="1976700" cy="458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D9D9D9"/>
                </a:solidFill>
                <a:latin typeface="Courier New"/>
                <a:ea typeface="Courier New"/>
                <a:cs typeface="Courier New"/>
                <a:sym typeface="Courier New"/>
              </a:rPr>
              <a:t>2014</a:t>
            </a:r>
          </a:p>
        </p:txBody>
      </p:sp>
      <p:pic>
        <p:nvPicPr>
          <p:cNvPr descr="passkeys.jpg" id="170" name="Shape 170"/>
          <p:cNvPicPr preferRelativeResize="0"/>
          <p:nvPr/>
        </p:nvPicPr>
        <p:blipFill>
          <a:blip r:embed="rId6">
            <a:alphaModFix/>
          </a:blip>
          <a:stretch>
            <a:fillRect/>
          </a:stretch>
        </p:blipFill>
        <p:spPr>
          <a:xfrm>
            <a:off x="2711649" y="1093849"/>
            <a:ext cx="3129243" cy="4049650"/>
          </a:xfrm>
          <a:prstGeom prst="rect">
            <a:avLst/>
          </a:prstGeom>
          <a:noFill/>
          <a:ln>
            <a:noFill/>
          </a:ln>
        </p:spPr>
      </p:pic>
      <p:pic>
        <p:nvPicPr>
          <p:cNvPr descr="ChfWTslUkAAMxH-.jpg" id="171" name="Shape 171"/>
          <p:cNvPicPr preferRelativeResize="0"/>
          <p:nvPr/>
        </p:nvPicPr>
        <p:blipFill>
          <a:blip r:embed="rId7">
            <a:alphaModFix/>
          </a:blip>
          <a:stretch>
            <a:fillRect/>
          </a:stretch>
        </p:blipFill>
        <p:spPr>
          <a:xfrm>
            <a:off x="1" y="0"/>
            <a:ext cx="5785447"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Travel Sentry key compromise</a:t>
            </a:r>
          </a:p>
        </p:txBody>
      </p:sp>
      <p:sp>
        <p:nvSpPr>
          <p:cNvPr id="177" name="Shape 177"/>
          <p:cNvSpPr txBox="1"/>
          <p:nvPr>
            <p:ph idx="1" type="body"/>
          </p:nvPr>
        </p:nvSpPr>
        <p:spPr>
          <a:xfrm>
            <a:off x="311700" y="1228675"/>
            <a:ext cx="8520600" cy="3340200"/>
          </a:xfrm>
          <a:prstGeom prst="rect">
            <a:avLst/>
          </a:prstGeom>
        </p:spPr>
        <p:txBody>
          <a:bodyPr anchorCtr="0" anchor="t" bIns="91425" lIns="91425" rIns="91425" tIns="91425">
            <a:noAutofit/>
          </a:bodyPr>
          <a:lstStyle/>
          <a:p>
            <a:pPr lvl="0" rtl="0">
              <a:spcBef>
                <a:spcPts val="0"/>
              </a:spcBef>
              <a:buNone/>
            </a:pPr>
            <a:r>
              <a:rPr lang="en"/>
              <a:t>Travel Sentry and the TSA are bad at data classification and key escrow security.</a:t>
            </a:r>
          </a:p>
          <a:p>
            <a:pPr lvl="0" rtl="0">
              <a:spcBef>
                <a:spcPts val="0"/>
              </a:spcBef>
              <a:buNone/>
            </a:pPr>
            <a:r>
              <a:t/>
            </a:r>
            <a:endParaRPr/>
          </a:p>
        </p:txBody>
      </p:sp>
      <p:pic>
        <p:nvPicPr>
          <p:cNvPr descr="2011-TSAkeys-FlickR-_MG_.jpg" id="178" name="Shape 178"/>
          <p:cNvPicPr preferRelativeResize="0"/>
          <p:nvPr/>
        </p:nvPicPr>
        <p:blipFill>
          <a:blip r:embed="rId3">
            <a:alphaModFix/>
          </a:blip>
          <a:stretch>
            <a:fillRect/>
          </a:stretch>
        </p:blipFill>
        <p:spPr>
          <a:xfrm>
            <a:off x="0" y="1906625"/>
            <a:ext cx="3236875" cy="3236875"/>
          </a:xfrm>
          <a:prstGeom prst="rect">
            <a:avLst/>
          </a:prstGeom>
          <a:noFill/>
          <a:ln>
            <a:noFill/>
          </a:ln>
        </p:spPr>
      </p:pic>
      <p:sp>
        <p:nvSpPr>
          <p:cNvPr id="179" name="Shape 179"/>
          <p:cNvSpPr txBox="1"/>
          <p:nvPr/>
        </p:nvSpPr>
        <p:spPr>
          <a:xfrm>
            <a:off x="147850" y="4568875"/>
            <a:ext cx="1976700" cy="458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lang="en" sz="2400">
                <a:solidFill>
                  <a:srgbClr val="F3F3F3"/>
                </a:solidFill>
                <a:latin typeface="Courier New"/>
                <a:ea typeface="Courier New"/>
                <a:cs typeface="Courier New"/>
                <a:sym typeface="Courier New"/>
              </a:rPr>
              <a:t>2011</a:t>
            </a:r>
          </a:p>
          <a:p>
            <a:pPr lvl="0" rtl="0">
              <a:spcBef>
                <a:spcPts val="0"/>
              </a:spcBef>
              <a:buClr>
                <a:schemeClr val="dk1"/>
              </a:buClr>
              <a:buSzPct val="137500"/>
              <a:buFont typeface="Arial"/>
              <a:buNone/>
            </a:pPr>
            <a:r>
              <a:rPr lang="en" sz="800">
                <a:solidFill>
                  <a:schemeClr val="dk1"/>
                </a:solidFill>
              </a:rPr>
              <a:t>©Ryetronics on Instagram</a:t>
            </a:r>
          </a:p>
          <a:p>
            <a:pPr lvl="0" rtl="0">
              <a:spcBef>
                <a:spcPts val="0"/>
              </a:spcBef>
              <a:buNone/>
            </a:pPr>
            <a:r>
              <a:t/>
            </a:r>
            <a:endParaRPr sz="2400">
              <a:solidFill>
                <a:srgbClr val="F3F3F3"/>
              </a:solidFill>
              <a:latin typeface="Courier New"/>
              <a:ea typeface="Courier New"/>
              <a:cs typeface="Courier New"/>
              <a:sym typeface="Courier New"/>
            </a:endParaRPr>
          </a:p>
        </p:txBody>
      </p:sp>
      <p:pic>
        <p:nvPicPr>
          <p:cNvPr descr="B1OJnIFCEAEmrUp.jpg-large" id="180" name="Shape 180"/>
          <p:cNvPicPr preferRelativeResize="0"/>
          <p:nvPr/>
        </p:nvPicPr>
        <p:blipFill>
          <a:blip r:embed="rId4">
            <a:alphaModFix/>
          </a:blip>
          <a:stretch>
            <a:fillRect/>
          </a:stretch>
        </p:blipFill>
        <p:spPr>
          <a:xfrm>
            <a:off x="3252795" y="1906625"/>
            <a:ext cx="2427655" cy="3236874"/>
          </a:xfrm>
          <a:prstGeom prst="rect">
            <a:avLst/>
          </a:prstGeom>
          <a:noFill/>
          <a:ln>
            <a:noFill/>
          </a:ln>
        </p:spPr>
      </p:pic>
      <p:sp>
        <p:nvSpPr>
          <p:cNvPr id="181" name="Shape 181"/>
          <p:cNvSpPr txBox="1"/>
          <p:nvPr/>
        </p:nvSpPr>
        <p:spPr>
          <a:xfrm>
            <a:off x="3252800" y="4568875"/>
            <a:ext cx="1976700" cy="458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3F3F3"/>
                </a:solidFill>
                <a:latin typeface="Courier New"/>
                <a:ea typeface="Courier New"/>
                <a:cs typeface="Courier New"/>
                <a:sym typeface="Courier New"/>
              </a:rPr>
              <a:t>2014</a:t>
            </a:r>
          </a:p>
        </p:txBody>
      </p:sp>
      <p:pic>
        <p:nvPicPr>
          <p:cNvPr descr="CM8Naj7UwAAN6co (1).jpg" id="182" name="Shape 182"/>
          <p:cNvPicPr preferRelativeResize="0"/>
          <p:nvPr/>
        </p:nvPicPr>
        <p:blipFill>
          <a:blip r:embed="rId5">
            <a:alphaModFix/>
          </a:blip>
          <a:stretch>
            <a:fillRect/>
          </a:stretch>
        </p:blipFill>
        <p:spPr>
          <a:xfrm>
            <a:off x="4839789" y="1920921"/>
            <a:ext cx="4337556" cy="3236874"/>
          </a:xfrm>
          <a:prstGeom prst="rect">
            <a:avLst/>
          </a:prstGeom>
          <a:noFill/>
          <a:ln>
            <a:noFill/>
          </a:ln>
        </p:spPr>
      </p:pic>
      <p:sp>
        <p:nvSpPr>
          <p:cNvPr id="183" name="Shape 183"/>
          <p:cNvSpPr txBox="1"/>
          <p:nvPr/>
        </p:nvSpPr>
        <p:spPr>
          <a:xfrm>
            <a:off x="5710450" y="4568875"/>
            <a:ext cx="1976700" cy="458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D9D9D9"/>
                </a:solidFill>
                <a:latin typeface="Courier New"/>
                <a:ea typeface="Courier New"/>
                <a:cs typeface="Courier New"/>
                <a:sym typeface="Courier New"/>
              </a:rPr>
              <a:t>2014</a:t>
            </a:r>
          </a:p>
        </p:txBody>
      </p:sp>
      <p:pic>
        <p:nvPicPr>
          <p:cNvPr descr="passkeys.jpg" id="184" name="Shape 184"/>
          <p:cNvPicPr preferRelativeResize="0"/>
          <p:nvPr/>
        </p:nvPicPr>
        <p:blipFill>
          <a:blip r:embed="rId6">
            <a:alphaModFix/>
          </a:blip>
          <a:stretch>
            <a:fillRect/>
          </a:stretch>
        </p:blipFill>
        <p:spPr>
          <a:xfrm>
            <a:off x="2711659" y="0"/>
            <a:ext cx="3974487" cy="5143500"/>
          </a:xfrm>
          <a:prstGeom prst="rect">
            <a:avLst/>
          </a:prstGeom>
          <a:noFill/>
          <a:ln>
            <a:noFill/>
          </a:ln>
        </p:spPr>
      </p:pic>
      <p:pic>
        <p:nvPicPr>
          <p:cNvPr descr="ChfWTslUkAAMxH-.jpg" id="185" name="Shape 185"/>
          <p:cNvPicPr preferRelativeResize="0"/>
          <p:nvPr/>
        </p:nvPicPr>
        <p:blipFill>
          <a:blip r:embed="rId7">
            <a:alphaModFix/>
          </a:blip>
          <a:stretch>
            <a:fillRect/>
          </a:stretch>
        </p:blipFill>
        <p:spPr>
          <a:xfrm>
            <a:off x="1" y="0"/>
            <a:ext cx="5785447" cy="5143500"/>
          </a:xfrm>
          <a:prstGeom prst="rect">
            <a:avLst/>
          </a:prstGeom>
          <a:noFill/>
          <a:ln>
            <a:noFill/>
          </a:ln>
        </p:spPr>
      </p:pic>
      <p:pic>
        <p:nvPicPr>
          <p:cNvPr descr="news-keys.png" id="186" name="Shape 186"/>
          <p:cNvPicPr preferRelativeResize="0"/>
          <p:nvPr/>
        </p:nvPicPr>
        <p:blipFill>
          <a:blip r:embed="rId8">
            <a:alphaModFix/>
          </a:blip>
          <a:stretch>
            <a:fillRect/>
          </a:stretch>
        </p:blipFill>
        <p:spPr>
          <a:xfrm>
            <a:off x="4877124" y="0"/>
            <a:ext cx="4262899"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Travel Sentry key compromise</a:t>
            </a:r>
          </a:p>
        </p:txBody>
      </p:sp>
      <p:pic>
        <p:nvPicPr>
          <p:cNvPr descr="passkeys.jpg" id="192" name="Shape 192"/>
          <p:cNvPicPr preferRelativeResize="0"/>
          <p:nvPr/>
        </p:nvPicPr>
        <p:blipFill rotWithShape="1">
          <a:blip r:embed="rId3">
            <a:alphaModFix/>
          </a:blip>
          <a:srcRect b="0" l="0" r="0" t="74493"/>
          <a:stretch/>
        </p:blipFill>
        <p:spPr>
          <a:xfrm>
            <a:off x="1402550" y="2583674"/>
            <a:ext cx="7747499" cy="2557400"/>
          </a:xfrm>
          <a:prstGeom prst="rect">
            <a:avLst/>
          </a:prstGeom>
          <a:noFill/>
          <a:ln>
            <a:noFill/>
          </a:ln>
        </p:spPr>
      </p:pic>
      <p:sp>
        <p:nvSpPr>
          <p:cNvPr id="193" name="Shape 193"/>
          <p:cNvSpPr txBox="1"/>
          <p:nvPr>
            <p:ph idx="1" type="body"/>
          </p:nvPr>
        </p:nvSpPr>
        <p:spPr>
          <a:xfrm>
            <a:off x="311700" y="1152475"/>
            <a:ext cx="3096899" cy="3416400"/>
          </a:xfrm>
          <a:prstGeom prst="rect">
            <a:avLst/>
          </a:prstGeom>
        </p:spPr>
        <p:txBody>
          <a:bodyPr anchorCtr="0" anchor="t" bIns="91425" lIns="91425" rIns="91425" tIns="91425">
            <a:noAutofit/>
          </a:bodyPr>
          <a:lstStyle/>
          <a:p>
            <a:pPr lvl="0" rtl="0">
              <a:spcBef>
                <a:spcPts val="0"/>
              </a:spcBef>
              <a:buNone/>
            </a:pPr>
            <a:r>
              <a:rPr lang="en"/>
              <a:t>Travel Sentry and the TSA are bad at data classification and key escrow security.</a:t>
            </a:r>
          </a:p>
          <a:p>
            <a:pPr lvl="0" rtl="0">
              <a:spcBef>
                <a:spcPts val="0"/>
              </a:spcBef>
              <a:buNone/>
            </a:pPr>
            <a:r>
              <a:rPr lang="en" sz="3600">
                <a:solidFill>
                  <a:srgbClr val="FF0000"/>
                </a:solidFill>
              </a:rPr>
              <a:t>Real Bad.</a:t>
            </a:r>
          </a:p>
          <a:p>
            <a:pPr lvl="0" rtl="0">
              <a:spcBef>
                <a:spcPts val="0"/>
              </a:spcBef>
              <a:buNone/>
            </a:pPr>
            <a:r>
              <a:t/>
            </a:r>
            <a:endParaRPr>
              <a:solidFill>
                <a:srgbClr val="000000"/>
              </a:solidFill>
            </a:endParaRPr>
          </a:p>
        </p:txBody>
      </p:sp>
      <p:sp>
        <p:nvSpPr>
          <p:cNvPr id="194" name="Shape 194"/>
          <p:cNvSpPr/>
          <p:nvPr/>
        </p:nvSpPr>
        <p:spPr>
          <a:xfrm>
            <a:off x="3066150" y="3696500"/>
            <a:ext cx="4352699" cy="498299"/>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txBox="1"/>
          <p:nvPr/>
        </p:nvSpPr>
        <p:spPr>
          <a:xfrm>
            <a:off x="0" y="4210125"/>
            <a:ext cx="9144000" cy="8094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0000"/>
                </a:solidFill>
              </a:rPr>
              <a:t>And yet you did exactly that.</a:t>
            </a:r>
          </a:p>
          <a:p>
            <a:pPr lvl="0">
              <a:spcBef>
                <a:spcPts val="0"/>
              </a:spcBef>
              <a:buNone/>
            </a:pPr>
            <a:r>
              <a:rPr b="1" lang="en" sz="1200"/>
              <a:t>*** They left it at https://www.travelsentry.org/security/pdf/Guide_to_TravelSentry_Passkeys_1_October_2012-EN.pdf and didn’t notice for months. ***</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Photos aren’t the same as handing out keys, right?</a:t>
            </a:r>
          </a:p>
        </p:txBody>
      </p:sp>
      <p:sp>
        <p:nvSpPr>
          <p:cNvPr id="201" name="Shape 201"/>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228600" lvl="0" marL="457200" rtl="0">
              <a:spcBef>
                <a:spcPts val="0"/>
              </a:spcBef>
            </a:pPr>
            <a:r>
              <a:rPr lang="en"/>
              <a:t>Oops, nope. Just as bad if not worse. (You can’t email a physical object)</a:t>
            </a:r>
          </a:p>
          <a:p>
            <a:pPr indent="-228600" lvl="0" marL="457200" rtl="0">
              <a:spcBef>
                <a:spcPts val="0"/>
              </a:spcBef>
            </a:pPr>
            <a:r>
              <a:rPr lang="en"/>
              <a:t>Researchers in academia and the security community have been warning about key duplication from photos for years</a:t>
            </a:r>
          </a:p>
          <a:p>
            <a:pPr indent="-228600" lvl="0" marL="457200" rtl="0">
              <a:spcBef>
                <a:spcPts val="0"/>
              </a:spcBef>
            </a:pPr>
            <a:r>
              <a:rPr lang="en"/>
              <a:t>At least two business (Key.me and Keysduplicated.com) offer this as their primary service</a:t>
            </a:r>
          </a:p>
          <a:p>
            <a:pPr indent="-228600" lvl="0" marL="457200" rtl="0">
              <a:spcBef>
                <a:spcPts val="0"/>
              </a:spcBef>
            </a:pPr>
            <a:r>
              <a:rPr lang="en"/>
              <a:t>TOOOL.nl and others have even demonstrated using this technique for High Security keys and locks</a:t>
            </a:r>
          </a:p>
          <a:p>
            <a:pPr indent="-292100" lvl="1" marL="914400" rtl="0">
              <a:spcBef>
                <a:spcPts val="0"/>
              </a:spcBef>
              <a:buSzPct val="100000"/>
            </a:pPr>
            <a:r>
              <a:rPr lang="en" sz="1000"/>
              <a:t>“Showing Keys in Public - What Could Possibly Go Wrong?” Jos Weyers, HOPE X, July 19, 2014</a:t>
            </a:r>
          </a:p>
          <a:p>
            <a:pPr indent="-292100" lvl="1" marL="914400" rtl="0">
              <a:lnSpc>
                <a:spcPct val="100000"/>
              </a:lnSpc>
              <a:spcBef>
                <a:spcPts val="0"/>
              </a:spcBef>
              <a:spcAft>
                <a:spcPts val="0"/>
              </a:spcAft>
              <a:buClr>
                <a:srgbClr val="434343"/>
              </a:buClr>
              <a:buSzPct val="100000"/>
            </a:pPr>
            <a:r>
              <a:rPr lang="en" sz="1000">
                <a:solidFill>
                  <a:srgbClr val="434343"/>
                </a:solidFill>
              </a:rPr>
              <a:t>“</a:t>
            </a:r>
            <a:r>
              <a:rPr lang="en" sz="1000">
                <a:solidFill>
                  <a:srgbClr val="434343"/>
                </a:solidFill>
              </a:rPr>
              <a:t>Copying keys from photos is child's play” The Guardian, November 14, 2008 (Sneakey project)</a:t>
            </a:r>
          </a:p>
          <a:p>
            <a:pPr indent="-292100" lvl="1" marL="914400" rtl="0">
              <a:lnSpc>
                <a:spcPct val="100000"/>
              </a:lnSpc>
              <a:spcBef>
                <a:spcPts val="0"/>
              </a:spcBef>
              <a:spcAft>
                <a:spcPts val="0"/>
              </a:spcAft>
              <a:buClr>
                <a:srgbClr val="434343"/>
              </a:buClr>
              <a:buSzPct val="100000"/>
            </a:pPr>
            <a:r>
              <a:rPr lang="en" sz="1000">
                <a:solidFill>
                  <a:srgbClr val="434343"/>
                </a:solidFill>
              </a:rPr>
              <a:t>“Methods of Copying High Security Keys” Barry Wels and Han Fey, The Last HOPE, July 19, 2008</a:t>
            </a:r>
          </a:p>
          <a:p>
            <a:pPr indent="-292100" lvl="1" marL="914400" rtl="0">
              <a:lnSpc>
                <a:spcPct val="100000"/>
              </a:lnSpc>
              <a:spcBef>
                <a:spcPts val="0"/>
              </a:spcBef>
              <a:spcAft>
                <a:spcPts val="0"/>
              </a:spcAft>
              <a:buClr>
                <a:srgbClr val="434343"/>
              </a:buClr>
              <a:buSzPct val="100000"/>
            </a:pPr>
            <a:r>
              <a:rPr lang="en" sz="1000">
                <a:solidFill>
                  <a:srgbClr val="434343"/>
                </a:solidFill>
              </a:rPr>
              <a:t>AutoKey3D (formerly PhotoBump) Presented at LockCon 2014 and released on GitHub by Christian Holler (https://github.com/choller/autokey3d)</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292850"/>
            <a:ext cx="8520600" cy="801000"/>
          </a:xfrm>
          <a:prstGeom prst="rect">
            <a:avLst/>
          </a:prstGeom>
        </p:spPr>
        <p:txBody>
          <a:bodyPr anchorCtr="0" anchor="t" bIns="91425" lIns="91425" rIns="91425" tIns="91425">
            <a:noAutofit/>
          </a:bodyPr>
          <a:lstStyle/>
          <a:p>
            <a:pPr lvl="0" algn="ctr">
              <a:spcBef>
                <a:spcPts val="0"/>
              </a:spcBef>
              <a:buNone/>
            </a:pPr>
            <a:r>
              <a:rPr lang="en"/>
              <a:t>“Fun” with 3D Printing</a:t>
            </a:r>
          </a:p>
        </p:txBody>
      </p:sp>
      <p:pic>
        <p:nvPicPr>
          <p:cNvPr descr="IMG_20130302_173151.jpg" id="207" name="Shape 207"/>
          <p:cNvPicPr preferRelativeResize="0"/>
          <p:nvPr/>
        </p:nvPicPr>
        <p:blipFill>
          <a:blip r:embed="rId3">
            <a:alphaModFix/>
          </a:blip>
          <a:stretch>
            <a:fillRect/>
          </a:stretch>
        </p:blipFill>
        <p:spPr>
          <a:xfrm>
            <a:off x="1440175" y="1109712"/>
            <a:ext cx="6263650" cy="350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pic>
        <p:nvPicPr>
          <p:cNvPr descr="github.jpg" id="212" name="Shape 212"/>
          <p:cNvPicPr preferRelativeResize="0"/>
          <p:nvPr/>
        </p:nvPicPr>
        <p:blipFill>
          <a:blip r:embed="rId3">
            <a:alphaModFix/>
          </a:blip>
          <a:stretch>
            <a:fillRect/>
          </a:stretch>
        </p:blipFill>
        <p:spPr>
          <a:xfrm>
            <a:off x="4288435" y="0"/>
            <a:ext cx="4834328" cy="5143500"/>
          </a:xfrm>
          <a:prstGeom prst="rect">
            <a:avLst/>
          </a:prstGeom>
          <a:noFill/>
          <a:ln>
            <a:noFill/>
          </a:ln>
        </p:spPr>
      </p:pic>
      <p:sp>
        <p:nvSpPr>
          <p:cNvPr id="213" name="Shape 213"/>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The “Fun:”</a:t>
            </a:r>
          </a:p>
        </p:txBody>
      </p:sp>
      <p:sp>
        <p:nvSpPr>
          <p:cNvPr id="214" name="Shape 214"/>
          <p:cNvSpPr txBox="1"/>
          <p:nvPr>
            <p:ph idx="1" type="body"/>
          </p:nvPr>
        </p:nvSpPr>
        <p:spPr>
          <a:xfrm>
            <a:off x="311700" y="1152475"/>
            <a:ext cx="4189800" cy="694199"/>
          </a:xfrm>
          <a:prstGeom prst="rect">
            <a:avLst/>
          </a:prstGeom>
        </p:spPr>
        <p:txBody>
          <a:bodyPr anchorCtr="0" anchor="t" bIns="91425" lIns="91425" rIns="91425" tIns="91425">
            <a:noAutofit/>
          </a:bodyPr>
          <a:lstStyle/>
          <a:p>
            <a:pPr indent="-228600" lvl="0" marL="457200" rtl="0">
              <a:spcBef>
                <a:spcPts val="0"/>
              </a:spcBef>
            </a:pPr>
            <a:r>
              <a:rPr lang="en"/>
              <a:t>@DarkSim905, @Xylit01, MS3FGX, @J0hnnyXm4s</a:t>
            </a:r>
          </a:p>
          <a:p>
            <a:pPr indent="-228600" lvl="0" marL="914400" rtl="0">
              <a:spcBef>
                <a:spcPts val="0"/>
              </a:spcBef>
              <a:buAutoNum type="arabicPeriod"/>
            </a:pPr>
            <a:r>
              <a:rPr lang="en"/>
              <a:t>Take images</a:t>
            </a:r>
          </a:p>
          <a:p>
            <a:pPr indent="-228600" lvl="0" marL="914400" rtl="0">
              <a:spcBef>
                <a:spcPts val="0"/>
              </a:spcBef>
              <a:buAutoNum type="arabicPeriod"/>
            </a:pPr>
            <a:r>
              <a:rPr lang="en"/>
              <a:t>Raytrace</a:t>
            </a:r>
          </a:p>
          <a:p>
            <a:pPr indent="-228600" lvl="0" marL="914400" rtl="0">
              <a:spcBef>
                <a:spcPts val="0"/>
              </a:spcBef>
              <a:buAutoNum type="arabicPeriod"/>
            </a:pPr>
            <a:r>
              <a:rPr lang="en"/>
              <a:t>3D CAD</a:t>
            </a:r>
          </a:p>
          <a:p>
            <a:pPr indent="-228600" lvl="0" marL="914400" rtl="0">
              <a:spcBef>
                <a:spcPts val="0"/>
              </a:spcBef>
              <a:buAutoNum type="arabicPeriod"/>
            </a:pPr>
            <a:r>
              <a:rPr lang="en"/>
              <a:t>3D print those suckers and test</a:t>
            </a:r>
          </a:p>
          <a:p>
            <a:pPr indent="-228600" lvl="0" marL="914400" rtl="0">
              <a:spcBef>
                <a:spcPts val="0"/>
              </a:spcBef>
              <a:buAutoNum type="arabicPeriod"/>
            </a:pPr>
            <a:r>
              <a:rPr lang="en"/>
              <a:t>Refine, reiterate</a:t>
            </a:r>
          </a:p>
          <a:p>
            <a:pPr indent="-228600" lvl="0" marL="914400" rtl="0">
              <a:spcBef>
                <a:spcPts val="0"/>
              </a:spcBef>
              <a:buAutoNum type="arabicPeriod"/>
            </a:pPr>
            <a:r>
              <a:rPr lang="en"/>
              <a:t>GitHub!</a:t>
            </a:r>
          </a:p>
          <a:p>
            <a:pPr indent="-228600" lvl="0" marL="914400" rtl="0">
              <a:spcBef>
                <a:spcPts val="0"/>
              </a:spcBef>
              <a:buAutoNum type="arabicPeriod"/>
            </a:pPr>
            <a:r>
              <a:rPr lang="en"/>
              <a:t>Refine, reiterate</a:t>
            </a:r>
          </a:p>
          <a:p>
            <a:pPr lvl="0">
              <a:spcBef>
                <a:spcPts val="0"/>
              </a:spcBef>
              <a:buNone/>
            </a:pPr>
            <a:r>
              <a:t/>
            </a:r>
            <a:endParaRPr/>
          </a:p>
        </p:txBody>
      </p:sp>
      <p:pic>
        <p:nvPicPr>
          <p:cNvPr descr="EL6IHgEO.jpg" id="215" name="Shape 215"/>
          <p:cNvPicPr preferRelativeResize="0"/>
          <p:nvPr/>
        </p:nvPicPr>
        <p:blipFill>
          <a:blip r:embed="rId4">
            <a:alphaModFix/>
          </a:blip>
          <a:stretch>
            <a:fillRect/>
          </a:stretch>
        </p:blipFill>
        <p:spPr>
          <a:xfrm>
            <a:off x="0" y="4420350"/>
            <a:ext cx="4628124" cy="72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Disclaimers</a:t>
            </a:r>
          </a:p>
        </p:txBody>
      </p:sp>
      <p:sp>
        <p:nvSpPr>
          <p:cNvPr id="63" name="Shape 63"/>
          <p:cNvSpPr txBox="1"/>
          <p:nvPr>
            <p:ph idx="1" type="body"/>
          </p:nvPr>
        </p:nvSpPr>
        <p:spPr>
          <a:xfrm>
            <a:off x="311700" y="1093850"/>
            <a:ext cx="8723100" cy="3474900"/>
          </a:xfrm>
          <a:prstGeom prst="rect">
            <a:avLst/>
          </a:prstGeom>
          <a:ln>
            <a:noFill/>
          </a:ln>
        </p:spPr>
        <p:txBody>
          <a:bodyPr anchorCtr="0" anchor="t" bIns="91425" lIns="91425" rIns="91425" tIns="91425">
            <a:noAutofit/>
          </a:bodyPr>
          <a:lstStyle/>
          <a:p>
            <a:pPr indent="-285750" lvl="0" marL="457200" rtl="0">
              <a:spcBef>
                <a:spcPts val="0"/>
              </a:spcBef>
              <a:buClr>
                <a:srgbClr val="000000"/>
              </a:buClr>
              <a:buSzPct val="100000"/>
            </a:pPr>
            <a:r>
              <a:rPr lang="en" sz="900">
                <a:solidFill>
                  <a:srgbClr val="000000"/>
                </a:solidFill>
              </a:rPr>
              <a:t>This </a:t>
            </a:r>
            <a:r>
              <a:rPr lang="en" sz="900">
                <a:solidFill>
                  <a:srgbClr val="000000"/>
                </a:solidFill>
                <a:highlight>
                  <a:srgbClr val="F5F8FA"/>
                </a:highlight>
              </a:rPr>
              <a:t>███████ presentation █████ not endorsed ████████ has nothing to do ███████ ████ current DHS/TSA, ████ or █████ ███████ ██ █ ████ █ ██ ███ ████ █ ████████ </a:t>
            </a:r>
          </a:p>
          <a:p>
            <a:pPr indent="-285750" lvl="0" marL="457200" rtl="0">
              <a:spcBef>
                <a:spcPts val="0"/>
              </a:spcBef>
              <a:buClr>
                <a:srgbClr val="000000"/>
              </a:buClr>
              <a:buSzPct val="100000"/>
            </a:pPr>
            <a:r>
              <a:rPr lang="en" sz="900">
                <a:solidFill>
                  <a:srgbClr val="000000"/>
                </a:solidFill>
                <a:highlight>
                  <a:srgbClr val="F5F8FA"/>
                </a:highlight>
              </a:rPr>
              <a:t>███████ ████ █████ ██ █ ████ ███ ████████ ███████████</a:t>
            </a:r>
          </a:p>
          <a:p>
            <a:pPr indent="-285750" lvl="0" marL="457200" rtl="0">
              <a:spcBef>
                <a:spcPts val="0"/>
              </a:spcBef>
              <a:buClr>
                <a:srgbClr val="000000"/>
              </a:buClr>
              <a:buSzPct val="100000"/>
            </a:pPr>
            <a:r>
              <a:rPr lang="en" sz="900">
                <a:solidFill>
                  <a:srgbClr val="000000"/>
                </a:solidFill>
                <a:highlight>
                  <a:srgbClr val="F5F8FA"/>
                </a:highlight>
              </a:rPr>
              <a:t>███</a:t>
            </a:r>
            <a:r>
              <a:rPr lang="en" sz="900">
                <a:solidFill>
                  <a:srgbClr val="000000"/>
                </a:solidFill>
              </a:rPr>
              <a:t> comments </a:t>
            </a:r>
            <a:r>
              <a:rPr lang="en" sz="900">
                <a:solidFill>
                  <a:srgbClr val="000000"/>
                </a:solidFill>
                <a:highlight>
                  <a:srgbClr val="F5F8FA"/>
                </a:highlight>
              </a:rPr>
              <a:t>█</a:t>
            </a:r>
            <a:r>
              <a:rPr lang="en" sz="900">
                <a:solidFill>
                  <a:srgbClr val="000000"/>
                </a:solidFill>
              </a:rPr>
              <a:t> opinions expressed herein are </a:t>
            </a:r>
            <a:r>
              <a:rPr lang="en" sz="900">
                <a:solidFill>
                  <a:srgbClr val="000000"/>
                </a:solidFill>
                <a:highlight>
                  <a:srgbClr val="F5F8FA"/>
                </a:highlight>
              </a:rPr>
              <a:t>██</a:t>
            </a:r>
            <a:r>
              <a:rPr lang="en" sz="900">
                <a:solidFill>
                  <a:srgbClr val="000000"/>
                </a:solidFill>
              </a:rPr>
              <a:t> </a:t>
            </a:r>
            <a:r>
              <a:rPr lang="en" sz="900">
                <a:solidFill>
                  <a:srgbClr val="000000"/>
                </a:solidFill>
                <a:highlight>
                  <a:srgbClr val="F5F8FA"/>
                </a:highlight>
              </a:rPr>
              <a:t>███</a:t>
            </a:r>
            <a:r>
              <a:rPr lang="en" sz="900">
                <a:solidFill>
                  <a:srgbClr val="000000"/>
                </a:solidFill>
              </a:rPr>
              <a:t> and NOT those of </a:t>
            </a:r>
            <a:r>
              <a:rPr lang="en" sz="900">
                <a:solidFill>
                  <a:srgbClr val="000000"/>
                </a:solidFill>
                <a:highlight>
                  <a:srgbClr val="F5F8FA"/>
                </a:highlight>
              </a:rPr>
              <a:t>██</a:t>
            </a:r>
            <a:r>
              <a:rPr lang="en" sz="900">
                <a:solidFill>
                  <a:srgbClr val="000000"/>
                </a:solidFill>
              </a:rPr>
              <a:t> </a:t>
            </a:r>
            <a:r>
              <a:rPr lang="en" sz="900">
                <a:solidFill>
                  <a:srgbClr val="000000"/>
                </a:solidFill>
                <a:highlight>
                  <a:srgbClr val="F5F8FA"/>
                </a:highlight>
              </a:rPr>
              <a:t>████████ or ███████████ or ██ █ ████ █ ████████.</a:t>
            </a:r>
          </a:p>
          <a:p>
            <a:pPr indent="-285750" lvl="0" marL="457200" rtl="0">
              <a:spcBef>
                <a:spcPts val="0"/>
              </a:spcBef>
              <a:buClr>
                <a:srgbClr val="000000"/>
              </a:buClr>
              <a:buSzPct val="100000"/>
            </a:pPr>
            <a:r>
              <a:rPr lang="en" sz="900">
                <a:solidFill>
                  <a:srgbClr val="000000"/>
                </a:solidFill>
                <a:highlight>
                  <a:srgbClr val="F5F8FA"/>
                </a:highlight>
              </a:rPr>
              <a:t>███████ WE  ████ ARE NOT █████ ██ █ ████ █ ████████ LAWYERS ███████████</a:t>
            </a:r>
          </a:p>
          <a:p>
            <a:pPr indent="-285750" lvl="0" marL="457200" rtl="0">
              <a:spcBef>
                <a:spcPts val="0"/>
              </a:spcBef>
              <a:buClr>
                <a:srgbClr val="000000"/>
              </a:buClr>
              <a:buSzPct val="100000"/>
            </a:pPr>
            <a:r>
              <a:rPr lang="en" sz="900">
                <a:solidFill>
                  <a:srgbClr val="000000"/>
                </a:solidFill>
              </a:rPr>
              <a:t>Use at your own risk</a:t>
            </a:r>
          </a:p>
          <a:p>
            <a:pPr indent="-285750" lvl="0" marL="457200" rtl="0">
              <a:spcBef>
                <a:spcPts val="0"/>
              </a:spcBef>
              <a:buClr>
                <a:srgbClr val="000000"/>
              </a:buClr>
              <a:buSzPct val="100000"/>
            </a:pPr>
            <a:r>
              <a:rPr lang="en" sz="900">
                <a:solidFill>
                  <a:srgbClr val="000000"/>
                </a:solidFill>
                <a:highlight>
                  <a:srgbClr val="F5F8FA"/>
                </a:highlight>
              </a:rPr>
              <a:t>Not responsible for death, ██████████ ██ ████████ lawyers, dismemberment, ████ █████ ██ █ ████ ███ ████████, acts of war, acts of deities, acts of ████ ██ ████ in warzones, ████ █ ████████, loss of █████ ██ ████, dry mouth</a:t>
            </a:r>
          </a:p>
          <a:p>
            <a:pPr indent="-285750" lvl="0" marL="457200" rtl="0">
              <a:spcBef>
                <a:spcPts val="0"/>
              </a:spcBef>
              <a:buClr>
                <a:srgbClr val="000000"/>
              </a:buClr>
              <a:buSzPct val="100000"/>
            </a:pPr>
            <a:r>
              <a:rPr lang="en" sz="900">
                <a:solidFill>
                  <a:srgbClr val="000000"/>
                </a:solidFill>
                <a:highlight>
                  <a:srgbClr val="F5F8FA"/>
                </a:highlight>
              </a:rPr>
              <a:t>Not appropriate for children under 6” tall, small parts present a choking hazard to those lacking object permanence </a:t>
            </a:r>
          </a:p>
          <a:p>
            <a:pPr indent="-285750" lvl="0" marL="457200" rtl="0">
              <a:spcBef>
                <a:spcPts val="0"/>
              </a:spcBef>
              <a:buClr>
                <a:srgbClr val="000000"/>
              </a:buClr>
              <a:buSzPct val="100000"/>
            </a:pPr>
            <a:r>
              <a:rPr lang="en" sz="900">
                <a:solidFill>
                  <a:srgbClr val="000000"/>
                </a:solidFill>
                <a:highlight>
                  <a:srgbClr val="F5F8FA"/>
                </a:highlight>
              </a:rPr>
              <a:t>We are not responsible for your poor decision making</a:t>
            </a:r>
          </a:p>
          <a:p>
            <a:pPr indent="-285750" lvl="0" marL="457200" rtl="0">
              <a:spcBef>
                <a:spcPts val="0"/>
              </a:spcBef>
              <a:buClr>
                <a:srgbClr val="000000"/>
              </a:buClr>
              <a:buSzPct val="100000"/>
            </a:pPr>
            <a:r>
              <a:rPr lang="en" sz="900">
                <a:solidFill>
                  <a:srgbClr val="000000"/>
                </a:solidFill>
                <a:highlight>
                  <a:srgbClr val="F5F8FA"/>
                </a:highlight>
              </a:rPr>
              <a:t>Call before you dig</a:t>
            </a:r>
          </a:p>
          <a:p>
            <a:pPr indent="-285750" lvl="0" marL="457200" rtl="0">
              <a:spcBef>
                <a:spcPts val="0"/>
              </a:spcBef>
              <a:buClr>
                <a:srgbClr val="000000"/>
              </a:buClr>
              <a:buSzPct val="100000"/>
            </a:pPr>
            <a:r>
              <a:rPr lang="en" sz="900">
                <a:solidFill>
                  <a:srgbClr val="000000"/>
                </a:solidFill>
                <a:highlight>
                  <a:srgbClr val="F5F8FA"/>
                </a:highlight>
              </a:rPr>
              <a:t>If Frog begins to emit a 2600 HZ tone, deposit Frog in nearest AT&amp;T phone booth</a:t>
            </a:r>
          </a:p>
          <a:p>
            <a:pPr indent="-285750" lvl="0" marL="457200" rtl="0">
              <a:spcBef>
                <a:spcPts val="0"/>
              </a:spcBef>
              <a:buClr>
                <a:srgbClr val="000000"/>
              </a:buClr>
              <a:buSzPct val="100000"/>
            </a:pPr>
            <a:r>
              <a:rPr lang="en" sz="900">
                <a:solidFill>
                  <a:srgbClr val="000000"/>
                </a:solidFill>
                <a:highlight>
                  <a:srgbClr val="F5F8FA"/>
                </a:highlight>
              </a:rPr>
              <a:t>Do ███ try this at home</a:t>
            </a:r>
          </a:p>
          <a:p>
            <a:pPr indent="-285750" lvl="0" marL="457200" rtl="0">
              <a:spcBef>
                <a:spcPts val="0"/>
              </a:spcBef>
              <a:buClr>
                <a:srgbClr val="000000"/>
              </a:buClr>
              <a:buSzPct val="100000"/>
            </a:pPr>
            <a:r>
              <a:rPr lang="en" sz="900">
                <a:solidFill>
                  <a:srgbClr val="000000"/>
                </a:solidFill>
                <a:highlight>
                  <a:srgbClr val="F5F8FA"/>
                </a:highlight>
              </a:rPr>
              <a:t>Not affiliated with the University of Florida or any other institution of higher learning</a:t>
            </a:r>
          </a:p>
          <a:p>
            <a:pPr indent="-285750" lvl="0" marL="457200" rtl="0">
              <a:spcBef>
                <a:spcPts val="0"/>
              </a:spcBef>
              <a:buClr>
                <a:srgbClr val="000000"/>
              </a:buClr>
              <a:buSzPct val="100000"/>
            </a:pPr>
            <a:r>
              <a:rPr lang="en" sz="900">
                <a:solidFill>
                  <a:srgbClr val="000000"/>
                </a:solidFill>
                <a:highlight>
                  <a:srgbClr val="F5F8FA"/>
                </a:highlight>
              </a:rPr>
              <a:t>Reference herein to any specific commercial products, process, or service by trade name, trademark, manufacturer, or otherwise, does not necessarily constitute or imply its endorsement, recommendation, or favoring by us or competence by the United States Government</a:t>
            </a:r>
          </a:p>
          <a:p>
            <a:pPr indent="-285750" lvl="0" marL="457200" rtl="0">
              <a:spcBef>
                <a:spcPts val="0"/>
              </a:spcBef>
              <a:buClr>
                <a:srgbClr val="000000"/>
              </a:buClr>
              <a:buSzPct val="100000"/>
            </a:pPr>
            <a:r>
              <a:rPr lang="en" sz="900">
                <a:solidFill>
                  <a:srgbClr val="000000"/>
                </a:solidFill>
                <a:highlight>
                  <a:srgbClr val="F5F8FA"/>
                </a:highlight>
              </a:rPr>
              <a:t>The user takes full responsibility for everything and anything that could and/or does go wrong resulting in any kind or type of problem, difficulty, embarrassment, loss of money or goods or services or sleep or anything else whatsoever</a:t>
            </a:r>
          </a:p>
          <a:p>
            <a:pPr lvl="0" rt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3D Printing keys is a really dumb idea</a:t>
            </a:r>
          </a:p>
        </p:txBody>
      </p:sp>
      <p:sp>
        <p:nvSpPr>
          <p:cNvPr id="221" name="Shape 221"/>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228600" lvl="0" marL="457200" rtl="0">
              <a:lnSpc>
                <a:spcPct val="150000"/>
              </a:lnSpc>
              <a:spcBef>
                <a:spcPts val="0"/>
              </a:spcBef>
            </a:pPr>
            <a:r>
              <a:rPr lang="en"/>
              <a:t>Torsion strength of materials is often less than is necessary</a:t>
            </a:r>
          </a:p>
          <a:p>
            <a:pPr indent="-228600" lvl="1" marL="914400" rtl="0">
              <a:lnSpc>
                <a:spcPct val="150000"/>
              </a:lnSpc>
              <a:spcBef>
                <a:spcPts val="0"/>
              </a:spcBef>
            </a:pPr>
            <a:r>
              <a:rPr lang="en"/>
              <a:t>Even when they do work, you rarely get more than a few uses out of a single key</a:t>
            </a:r>
          </a:p>
          <a:p>
            <a:pPr indent="-228600" lvl="0" marL="457200" rtl="0">
              <a:lnSpc>
                <a:spcPct val="150000"/>
              </a:lnSpc>
              <a:spcBef>
                <a:spcPts val="0"/>
              </a:spcBef>
            </a:pPr>
            <a:r>
              <a:rPr lang="en"/>
              <a:t>Materials expand / contract while cooling, resulting in a final product that can deviate significantly from the design</a:t>
            </a:r>
          </a:p>
          <a:p>
            <a:pPr indent="-228600" lvl="0" marL="457200">
              <a:lnSpc>
                <a:spcPct val="150000"/>
              </a:lnSpc>
              <a:spcBef>
                <a:spcPts val="0"/>
              </a:spcBef>
            </a:pPr>
            <a:r>
              <a:rPr lang="en"/>
              <a:t>Filing our own metal keys is very easy.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292850"/>
            <a:ext cx="8520600" cy="801000"/>
          </a:xfrm>
          <a:prstGeom prst="rect">
            <a:avLst/>
          </a:prstGeom>
        </p:spPr>
        <p:txBody>
          <a:bodyPr anchorCtr="0" anchor="t" bIns="91425" lIns="91425" rIns="91425" tIns="91425">
            <a:noAutofit/>
          </a:bodyPr>
          <a:lstStyle/>
          <a:p>
            <a:pPr lvl="0" rtl="0" algn="ctr">
              <a:spcBef>
                <a:spcPts val="0"/>
              </a:spcBef>
              <a:buNone/>
            </a:pPr>
            <a:r>
              <a:rPr lang="en"/>
              <a:t>Dealing with the Media</a:t>
            </a:r>
          </a:p>
        </p:txBody>
      </p:sp>
      <p:pic>
        <p:nvPicPr>
          <p:cNvPr descr="Cimo7gzXIAAn8ol.jpg" id="227" name="Shape 227"/>
          <p:cNvPicPr preferRelativeResize="0"/>
          <p:nvPr/>
        </p:nvPicPr>
        <p:blipFill>
          <a:blip r:embed="rId3">
            <a:alphaModFix/>
          </a:blip>
          <a:stretch>
            <a:fillRect/>
          </a:stretch>
        </p:blipFill>
        <p:spPr>
          <a:xfrm>
            <a:off x="812562" y="1017723"/>
            <a:ext cx="7518881" cy="39650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292850"/>
            <a:ext cx="8520600" cy="801000"/>
          </a:xfrm>
          <a:prstGeom prst="rect">
            <a:avLst/>
          </a:prstGeom>
        </p:spPr>
        <p:txBody>
          <a:bodyPr anchorCtr="0" anchor="t" bIns="91425" lIns="91425" rIns="91425" tIns="91425">
            <a:noAutofit/>
          </a:bodyPr>
          <a:lstStyle/>
          <a:p>
            <a:pPr lvl="0" rtl="0" algn="ctr">
              <a:spcBef>
                <a:spcPts val="0"/>
              </a:spcBef>
              <a:buNone/>
            </a:pPr>
            <a:r>
              <a:rPr lang="en"/>
              <a:t>DEALING WITH THE MEDIA</a:t>
            </a:r>
          </a:p>
        </p:txBody>
      </p:sp>
      <p:sp>
        <p:nvSpPr>
          <p:cNvPr id="233" name="Shape 233"/>
          <p:cNvSpPr txBox="1"/>
          <p:nvPr/>
        </p:nvSpPr>
        <p:spPr>
          <a:xfrm>
            <a:off x="563550" y="1239875"/>
            <a:ext cx="4123800" cy="3756900"/>
          </a:xfrm>
          <a:prstGeom prst="rect">
            <a:avLst/>
          </a:prstGeom>
          <a:noFill/>
          <a:ln>
            <a:noFill/>
          </a:ln>
        </p:spPr>
        <p:txBody>
          <a:bodyPr anchorCtr="0" anchor="t" bIns="91425" lIns="91425" rIns="91425" tIns="91425">
            <a:noAutofit/>
          </a:bodyPr>
          <a:lstStyle/>
          <a:p>
            <a:pPr indent="-330200" lvl="0" marL="457200" rtl="0">
              <a:spcBef>
                <a:spcPts val="0"/>
              </a:spcBef>
              <a:buClr>
                <a:srgbClr val="434343"/>
              </a:buClr>
              <a:buSzPct val="100000"/>
              <a:buChar char="●"/>
            </a:pPr>
            <a:r>
              <a:rPr lang="en" sz="1600">
                <a:solidFill>
                  <a:srgbClr val="434343"/>
                </a:solidFill>
              </a:rPr>
              <a:t>Content is rarely, if ever fact checked. </a:t>
            </a:r>
          </a:p>
          <a:p>
            <a:pPr indent="-330200" lvl="0" marL="457200" rtl="0">
              <a:spcBef>
                <a:spcPts val="0"/>
              </a:spcBef>
              <a:buSzPct val="100000"/>
              <a:buChar char="●"/>
            </a:pPr>
            <a:r>
              <a:rPr lang="en" sz="1600"/>
              <a:t>Most news outlets:</a:t>
            </a:r>
          </a:p>
          <a:p>
            <a:pPr indent="-330200" lvl="1" marL="914400" rtl="0">
              <a:spcBef>
                <a:spcPts val="0"/>
              </a:spcBef>
              <a:buSzPct val="100000"/>
              <a:buChar char="○"/>
            </a:pPr>
            <a:r>
              <a:rPr lang="en" sz="1600"/>
              <a:t>At best are now nothing more than Twitter aggregates</a:t>
            </a:r>
          </a:p>
          <a:p>
            <a:pPr indent="-330200" lvl="1" marL="914400" rtl="0">
              <a:spcBef>
                <a:spcPts val="0"/>
              </a:spcBef>
              <a:buSzPct val="100000"/>
              <a:buChar char="○"/>
            </a:pPr>
            <a:r>
              <a:rPr lang="en" sz="1600"/>
              <a:t>At worst, they are news outlet aggregates </a:t>
            </a:r>
          </a:p>
          <a:p>
            <a:pPr indent="-330200" lvl="0" marL="457200" rtl="0">
              <a:spcBef>
                <a:spcPts val="0"/>
              </a:spcBef>
              <a:buSzPct val="100000"/>
              <a:buChar char="●"/>
            </a:pPr>
            <a:r>
              <a:rPr lang="en" sz="1600"/>
              <a:t>Attempts to contact the “journalists” to have corrections made were almost universally met with radio silence </a:t>
            </a:r>
          </a:p>
          <a:p>
            <a:pPr lvl="0" marR="0" rtl="0" algn="l">
              <a:lnSpc>
                <a:spcPct val="100000"/>
              </a:lnSpc>
              <a:spcBef>
                <a:spcPts val="0"/>
              </a:spcBef>
              <a:spcAft>
                <a:spcPts val="0"/>
              </a:spcAft>
              <a:buNone/>
            </a:pPr>
            <a:r>
              <a:t/>
            </a:r>
            <a:endParaRPr/>
          </a:p>
        </p:txBody>
      </p:sp>
      <p:pic>
        <p:nvPicPr>
          <p:cNvPr id="234" name="Shape 234"/>
          <p:cNvPicPr preferRelativeResize="0"/>
          <p:nvPr/>
        </p:nvPicPr>
        <p:blipFill>
          <a:blip r:embed="rId3">
            <a:alphaModFix/>
          </a:blip>
          <a:stretch>
            <a:fillRect/>
          </a:stretch>
        </p:blipFill>
        <p:spPr>
          <a:xfrm>
            <a:off x="4687350" y="1239884"/>
            <a:ext cx="4043200" cy="30046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292850"/>
            <a:ext cx="8520600" cy="801000"/>
          </a:xfrm>
          <a:prstGeom prst="rect">
            <a:avLst/>
          </a:prstGeom>
        </p:spPr>
        <p:txBody>
          <a:bodyPr anchorCtr="0" anchor="t" bIns="91425" lIns="91425" rIns="91425" tIns="91425">
            <a:noAutofit/>
          </a:bodyPr>
          <a:lstStyle/>
          <a:p>
            <a:pPr lvl="0" rtl="0" algn="ctr">
              <a:spcBef>
                <a:spcPts val="0"/>
              </a:spcBef>
              <a:buNone/>
            </a:pPr>
            <a:r>
              <a:rPr lang="en"/>
              <a:t>DEALING WITH THE MEDIA</a:t>
            </a:r>
          </a:p>
        </p:txBody>
      </p:sp>
      <p:sp>
        <p:nvSpPr>
          <p:cNvPr id="240" name="Shape 240"/>
          <p:cNvSpPr txBox="1"/>
          <p:nvPr/>
        </p:nvSpPr>
        <p:spPr>
          <a:xfrm>
            <a:off x="563550" y="1100250"/>
            <a:ext cx="8095500" cy="3756900"/>
          </a:xfrm>
          <a:prstGeom prst="rect">
            <a:avLst/>
          </a:prstGeom>
          <a:noFill/>
          <a:ln>
            <a:noFill/>
          </a:ln>
        </p:spPr>
        <p:txBody>
          <a:bodyPr anchorCtr="0" anchor="t" bIns="91425" lIns="91425" rIns="91425" tIns="91425">
            <a:noAutofit/>
          </a:bodyPr>
          <a:lstStyle/>
          <a:p>
            <a:pPr indent="-342900" lvl="0" marL="457200" rtl="0">
              <a:spcBef>
                <a:spcPts val="0"/>
              </a:spcBef>
              <a:buClr>
                <a:srgbClr val="434343"/>
              </a:buClr>
              <a:buSzPct val="100000"/>
              <a:buChar char="●"/>
            </a:pPr>
            <a:r>
              <a:rPr lang="en" sz="1800">
                <a:solidFill>
                  <a:srgbClr val="434343"/>
                </a:solidFill>
              </a:rPr>
              <a:t>OK, yes, there are still good journalists who care about presenting a story factually and properly</a:t>
            </a:r>
          </a:p>
          <a:p>
            <a:pPr indent="-342900" lvl="1" marL="914400" rtl="0">
              <a:spcBef>
                <a:spcPts val="0"/>
              </a:spcBef>
              <a:buClr>
                <a:srgbClr val="434343"/>
              </a:buClr>
              <a:buSzPct val="100000"/>
              <a:buChar char="○"/>
            </a:pPr>
            <a:r>
              <a:rPr lang="en" sz="1800">
                <a:solidFill>
                  <a:srgbClr val="434343"/>
                </a:solidFill>
              </a:rPr>
              <a:t>Brian Krebs (Krebs on Security)</a:t>
            </a:r>
          </a:p>
          <a:p>
            <a:pPr indent="-342900" lvl="1" marL="914400" rtl="0">
              <a:spcBef>
                <a:spcPts val="0"/>
              </a:spcBef>
              <a:buClr>
                <a:srgbClr val="434343"/>
              </a:buClr>
              <a:buSzPct val="100000"/>
              <a:buChar char="○"/>
            </a:pPr>
            <a:r>
              <a:rPr lang="en" sz="1800">
                <a:solidFill>
                  <a:srgbClr val="434343"/>
                </a:solidFill>
              </a:rPr>
              <a:t>Jenna McLaughlin (The Intercept)</a:t>
            </a:r>
          </a:p>
          <a:p>
            <a:pPr indent="-342900" lvl="1" marL="914400" rtl="0">
              <a:spcBef>
                <a:spcPts val="0"/>
              </a:spcBef>
              <a:buClr>
                <a:srgbClr val="434343"/>
              </a:buClr>
              <a:buSzPct val="100000"/>
              <a:buChar char="○"/>
            </a:pPr>
            <a:r>
              <a:rPr lang="en" sz="1800">
                <a:solidFill>
                  <a:srgbClr val="434343"/>
                </a:solidFill>
              </a:rPr>
              <a:t>Cory Doctorow (Boing Boing)</a:t>
            </a:r>
          </a:p>
          <a:p>
            <a:pPr indent="-342900" lvl="1" marL="914400" rtl="0">
              <a:spcBef>
                <a:spcPts val="0"/>
              </a:spcBef>
              <a:buClr>
                <a:srgbClr val="434343"/>
              </a:buClr>
              <a:buSzPct val="100000"/>
              <a:buChar char="○"/>
            </a:pPr>
            <a:r>
              <a:rPr lang="en" sz="1800">
                <a:solidFill>
                  <a:srgbClr val="434343"/>
                </a:solidFill>
              </a:rPr>
              <a:t>Jose Pagliery (CNN Money)</a:t>
            </a:r>
          </a:p>
          <a:p>
            <a:pPr indent="-342900" lvl="1" marL="914400" rtl="0">
              <a:spcBef>
                <a:spcPts val="0"/>
              </a:spcBef>
              <a:buClr>
                <a:srgbClr val="434343"/>
              </a:buClr>
              <a:buSzPct val="100000"/>
              <a:buChar char="○"/>
            </a:pPr>
            <a:r>
              <a:rPr lang="en" sz="1800">
                <a:solidFill>
                  <a:srgbClr val="434343"/>
                </a:solidFill>
              </a:rPr>
              <a:t>Andy Greenberg (Wired)</a:t>
            </a:r>
          </a:p>
          <a:p>
            <a:pPr indent="-342900" lvl="1" marL="914400" rtl="0">
              <a:spcBef>
                <a:spcPts val="0"/>
              </a:spcBef>
              <a:buClr>
                <a:srgbClr val="434343"/>
              </a:buClr>
              <a:buSzPct val="100000"/>
              <a:buChar char="○"/>
            </a:pPr>
            <a:r>
              <a:rPr lang="en" sz="1800">
                <a:solidFill>
                  <a:srgbClr val="434343"/>
                </a:solidFill>
              </a:rPr>
              <a:t>Steve Ragan (CSO Online)</a:t>
            </a:r>
          </a:p>
          <a:p>
            <a:pPr indent="-342900" lvl="1" marL="914400" rtl="0">
              <a:spcBef>
                <a:spcPts val="0"/>
              </a:spcBef>
              <a:buClr>
                <a:srgbClr val="434343"/>
              </a:buClr>
              <a:buSzPct val="100000"/>
              <a:buChar char="○"/>
            </a:pPr>
            <a:r>
              <a:rPr lang="en" sz="1800">
                <a:solidFill>
                  <a:srgbClr val="434343"/>
                </a:solidFill>
              </a:rPr>
              <a:t>Bruce Schneier (Schneier on Security)</a:t>
            </a:r>
          </a:p>
          <a:p>
            <a:pPr indent="0" lvl="0" marL="457200" rtl="0">
              <a:spcBef>
                <a:spcPts val="0"/>
              </a:spcBef>
              <a:buNone/>
            </a:pPr>
            <a:r>
              <a:t/>
            </a:r>
            <a:endParaRPr sz="1800">
              <a:solidFill>
                <a:srgbClr val="434343"/>
              </a:solidFill>
            </a:endParaRPr>
          </a:p>
          <a:p>
            <a:pPr indent="0" lvl="0" marL="457200" rtl="0">
              <a:spcBef>
                <a:spcPts val="0"/>
              </a:spcBef>
              <a:buNone/>
            </a:pPr>
            <a:r>
              <a:t/>
            </a:r>
            <a:endParaRPr sz="1800">
              <a:solidFill>
                <a:srgbClr val="434343"/>
              </a:solidFill>
            </a:endParaRPr>
          </a:p>
          <a:p>
            <a:pPr indent="-342900" lvl="0" marL="457200" rtl="0">
              <a:spcBef>
                <a:spcPts val="0"/>
              </a:spcBef>
              <a:buClr>
                <a:srgbClr val="434343"/>
              </a:buClr>
              <a:buSzPct val="100000"/>
              <a:buChar char="●"/>
            </a:pPr>
            <a:r>
              <a:rPr lang="en" sz="1800">
                <a:solidFill>
                  <a:srgbClr val="434343"/>
                </a:solidFill>
              </a:rPr>
              <a:t>Note they’re mostly tech journals, which muggles don’t read :/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pic>
        <p:nvPicPr>
          <p:cNvPr id="245" name="Shape 245"/>
          <p:cNvPicPr preferRelativeResize="0"/>
          <p:nvPr/>
        </p:nvPicPr>
        <p:blipFill>
          <a:blip r:embed="rId3">
            <a:alphaModFix/>
          </a:blip>
          <a:stretch>
            <a:fillRect/>
          </a:stretch>
        </p:blipFill>
        <p:spPr>
          <a:xfrm>
            <a:off x="5333697" y="0"/>
            <a:ext cx="3810304" cy="5143499"/>
          </a:xfrm>
          <a:prstGeom prst="rect">
            <a:avLst/>
          </a:prstGeom>
          <a:noFill/>
          <a:ln>
            <a:noFill/>
          </a:ln>
        </p:spPr>
      </p:pic>
      <p:pic>
        <p:nvPicPr>
          <p:cNvPr id="246" name="Shape 246"/>
          <p:cNvPicPr preferRelativeResize="0"/>
          <p:nvPr/>
        </p:nvPicPr>
        <p:blipFill>
          <a:blip r:embed="rId4">
            <a:alphaModFix/>
          </a:blip>
          <a:stretch>
            <a:fillRect/>
          </a:stretch>
        </p:blipFill>
        <p:spPr>
          <a:xfrm>
            <a:off x="0" y="2018986"/>
            <a:ext cx="5333699" cy="3124513"/>
          </a:xfrm>
          <a:prstGeom prst="rect">
            <a:avLst/>
          </a:prstGeom>
          <a:noFill/>
          <a:ln>
            <a:noFill/>
          </a:ln>
        </p:spPr>
      </p:pic>
      <p:sp>
        <p:nvSpPr>
          <p:cNvPr id="247" name="Shape 247"/>
          <p:cNvSpPr txBox="1"/>
          <p:nvPr>
            <p:ph idx="4294967295"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Testing and Refining</a:t>
            </a:r>
          </a:p>
        </p:txBody>
      </p:sp>
      <p:sp>
        <p:nvSpPr>
          <p:cNvPr id="248" name="Shape 248"/>
          <p:cNvSpPr txBox="1"/>
          <p:nvPr/>
        </p:nvSpPr>
        <p:spPr>
          <a:xfrm>
            <a:off x="0" y="2018975"/>
            <a:ext cx="4030200" cy="219600"/>
          </a:xfrm>
          <a:prstGeom prst="rect">
            <a:avLst/>
          </a:prstGeom>
          <a:noFill/>
          <a:ln>
            <a:noFill/>
          </a:ln>
        </p:spPr>
        <p:txBody>
          <a:bodyPr anchorCtr="0" anchor="t" bIns="91425" lIns="91425" rIns="91425" tIns="91425">
            <a:noAutofit/>
          </a:bodyPr>
          <a:lstStyle/>
          <a:p>
            <a:pPr lvl="0">
              <a:spcBef>
                <a:spcPts val="0"/>
              </a:spcBef>
              <a:buNone/>
            </a:pPr>
            <a:r>
              <a:rPr lang="en" sz="1000">
                <a:solidFill>
                  <a:srgbClr val="F3F3F3"/>
                </a:solidFill>
              </a:rPr>
              <a:t>Image courtesy Johnny Xmas</a:t>
            </a:r>
          </a:p>
        </p:txBody>
      </p:sp>
      <p:sp>
        <p:nvSpPr>
          <p:cNvPr id="249" name="Shape 249"/>
          <p:cNvSpPr txBox="1"/>
          <p:nvPr/>
        </p:nvSpPr>
        <p:spPr>
          <a:xfrm>
            <a:off x="7185375" y="4801100"/>
            <a:ext cx="2334300" cy="261900"/>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F3F3F3"/>
                </a:solidFill>
              </a:rPr>
              <a:t>Image courtesy Deviant Ollam</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pic>
        <p:nvPicPr>
          <p:cNvPr id="254" name="Shape 254"/>
          <p:cNvPicPr preferRelativeResize="0"/>
          <p:nvPr/>
        </p:nvPicPr>
        <p:blipFill>
          <a:blip r:embed="rId3">
            <a:alphaModFix/>
          </a:blip>
          <a:stretch>
            <a:fillRect/>
          </a:stretch>
        </p:blipFill>
        <p:spPr>
          <a:xfrm>
            <a:off x="0" y="-11"/>
            <a:ext cx="9144001" cy="1468023"/>
          </a:xfrm>
          <a:prstGeom prst="rect">
            <a:avLst/>
          </a:prstGeom>
          <a:noFill/>
          <a:ln>
            <a:noFill/>
          </a:ln>
        </p:spPr>
      </p:pic>
      <p:pic>
        <p:nvPicPr>
          <p:cNvPr id="255" name="Shape 255"/>
          <p:cNvPicPr preferRelativeResize="0"/>
          <p:nvPr/>
        </p:nvPicPr>
        <p:blipFill>
          <a:blip r:embed="rId4">
            <a:alphaModFix/>
          </a:blip>
          <a:stretch>
            <a:fillRect/>
          </a:stretch>
        </p:blipFill>
        <p:spPr>
          <a:xfrm>
            <a:off x="1459508" y="1468000"/>
            <a:ext cx="6224991" cy="3675500"/>
          </a:xfrm>
          <a:prstGeom prst="rect">
            <a:avLst/>
          </a:prstGeom>
          <a:noFill/>
          <a:ln>
            <a:noFill/>
          </a:ln>
        </p:spPr>
      </p:pic>
      <p:sp>
        <p:nvSpPr>
          <p:cNvPr id="256" name="Shape 256"/>
          <p:cNvSpPr txBox="1"/>
          <p:nvPr/>
        </p:nvSpPr>
        <p:spPr>
          <a:xfrm>
            <a:off x="0" y="4436575"/>
            <a:ext cx="1459499" cy="707099"/>
          </a:xfrm>
          <a:prstGeom prst="rect">
            <a:avLst/>
          </a:prstGeom>
          <a:noFill/>
          <a:ln>
            <a:noFill/>
          </a:ln>
        </p:spPr>
        <p:txBody>
          <a:bodyPr anchorCtr="0" anchor="t" bIns="91425" lIns="91425" rIns="91425" tIns="91425">
            <a:noAutofit/>
          </a:bodyPr>
          <a:lstStyle/>
          <a:p>
            <a:pPr lvl="0" rtl="0">
              <a:spcBef>
                <a:spcPts val="0"/>
              </a:spcBef>
              <a:buNone/>
            </a:pPr>
            <a:r>
              <a:rPr lang="en" sz="800"/>
              <a:t>Images courtesy The CORE Group and Deviant Ollam</a:t>
            </a:r>
          </a:p>
          <a:p>
            <a:pPr lvl="0">
              <a:spcBef>
                <a:spcPts val="0"/>
              </a:spcBef>
              <a:buNone/>
            </a:pPr>
            <a:r>
              <a:rPr lang="en" sz="800"/>
              <a:t>See </a:t>
            </a:r>
            <a:r>
              <a:rPr lang="en" sz="800" u="sng">
                <a:solidFill>
                  <a:schemeClr val="hlink"/>
                </a:solidFill>
                <a:hlinkClick r:id="rId5"/>
              </a:rPr>
              <a:t>http://enterthecore.net/tsa007/</a:t>
            </a:r>
          </a:p>
        </p:txBody>
      </p:sp>
      <p:sp>
        <p:nvSpPr>
          <p:cNvPr id="257" name="Shape 257"/>
          <p:cNvSpPr txBox="1"/>
          <p:nvPr/>
        </p:nvSpPr>
        <p:spPr>
          <a:xfrm>
            <a:off x="150" y="1468000"/>
            <a:ext cx="1459499" cy="2846699"/>
          </a:xfrm>
          <a:prstGeom prst="rect">
            <a:avLst/>
          </a:prstGeom>
          <a:noFill/>
          <a:ln>
            <a:noFill/>
          </a:ln>
        </p:spPr>
        <p:txBody>
          <a:bodyPr anchorCtr="0" anchor="t" bIns="91425" lIns="91425" rIns="91425" tIns="91425">
            <a:noAutofit/>
          </a:bodyPr>
          <a:lstStyle/>
          <a:p>
            <a:pPr lvl="0">
              <a:spcBef>
                <a:spcPts val="0"/>
              </a:spcBef>
              <a:buNone/>
            </a:pPr>
            <a:r>
              <a:rPr lang="en"/>
              <a:t>A comparison of TSA007 keyways and mechanisms showing the varying dimensions and mechanisms between designs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type="ctrTitle"/>
          </p:nvPr>
        </p:nvSpPr>
        <p:spPr>
          <a:xfrm>
            <a:off x="311700" y="744575"/>
            <a:ext cx="8520599" cy="2882099"/>
          </a:xfrm>
          <a:prstGeom prst="rect">
            <a:avLst/>
          </a:prstGeom>
        </p:spPr>
        <p:txBody>
          <a:bodyPr anchorCtr="0" anchor="ctr" bIns="91425" lIns="91425" rIns="91425" tIns="91425">
            <a:noAutofit/>
          </a:bodyPr>
          <a:lstStyle/>
          <a:p>
            <a:pPr lvl="0">
              <a:spcBef>
                <a:spcPts val="0"/>
              </a:spcBef>
              <a:buClr>
                <a:schemeClr val="dk1"/>
              </a:buClr>
              <a:buSzPct val="25000"/>
              <a:buFont typeface="Arial"/>
              <a:buNone/>
            </a:pPr>
            <a:r>
              <a:rPr lang="en"/>
              <a:t>Rogue Keys, Mock-ups, Impressioning, and Decoding</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So, nothing left to do, right?</a:t>
            </a:r>
          </a:p>
        </p:txBody>
      </p:sp>
      <p:sp>
        <p:nvSpPr>
          <p:cNvPr id="268" name="Shape 268"/>
          <p:cNvSpPr txBox="1"/>
          <p:nvPr>
            <p:ph idx="1" type="body"/>
          </p:nvPr>
        </p:nvSpPr>
        <p:spPr>
          <a:xfrm>
            <a:off x="311700" y="1152475"/>
            <a:ext cx="7246499" cy="3416400"/>
          </a:xfrm>
          <a:prstGeom prst="rect">
            <a:avLst/>
          </a:prstGeom>
        </p:spPr>
        <p:txBody>
          <a:bodyPr anchorCtr="0" anchor="t" bIns="91425" lIns="91425" rIns="91425" tIns="91425">
            <a:noAutofit/>
          </a:bodyPr>
          <a:lstStyle/>
          <a:p>
            <a:pPr lvl="0" rtl="0">
              <a:spcBef>
                <a:spcPts val="0"/>
              </a:spcBef>
              <a:buNone/>
            </a:pPr>
            <a:r>
              <a:rPr lang="en"/>
              <a:t>Not quite. Remember, two competing standards? Only one compromised by leaked images and docs. Also not everyone has a 3D printer or the cash to buy printer time from Shapeways.</a:t>
            </a:r>
          </a:p>
          <a:p>
            <a:pPr lvl="0" rtl="0">
              <a:spcBef>
                <a:spcPts val="0"/>
              </a:spcBef>
              <a:buNone/>
            </a:pPr>
            <a:r>
              <a:rPr lang="en"/>
              <a:t>So what do we do? Fall back on century old techniques:</a:t>
            </a:r>
          </a:p>
          <a:p>
            <a:pPr indent="-228600" lvl="0" marL="457200" rtl="0">
              <a:spcBef>
                <a:spcPts val="0"/>
              </a:spcBef>
              <a:buAutoNum type="arabicPeriod"/>
            </a:pPr>
            <a:r>
              <a:rPr lang="en"/>
              <a:t>ID and source compatible blanks (or modify ‘user’ keys)</a:t>
            </a:r>
          </a:p>
          <a:p>
            <a:pPr indent="-228600" lvl="0" marL="457200" rtl="0">
              <a:spcBef>
                <a:spcPts val="0"/>
              </a:spcBef>
              <a:buAutoNum type="arabicPeriod"/>
            </a:pPr>
            <a:r>
              <a:rPr lang="en"/>
              <a:t>Impression the hell out of some locks</a:t>
            </a:r>
          </a:p>
          <a:p>
            <a:pPr indent="-228600" lvl="0" marL="457200" rtl="0">
              <a:spcBef>
                <a:spcPts val="0"/>
              </a:spcBef>
              <a:buAutoNum type="arabicPeriod"/>
            </a:pPr>
            <a:r>
              <a:rPr lang="en"/>
              <a:t>Adopt, adapt, improve.</a:t>
            </a:r>
          </a:p>
          <a:p>
            <a:pPr lvl="0" rtl="0">
              <a:spcBef>
                <a:spcPts val="0"/>
              </a:spcBef>
              <a:buNone/>
            </a:pPr>
            <a:r>
              <a:t/>
            </a:r>
            <a:endParaRPr/>
          </a:p>
          <a:p>
            <a:pPr lvl="0">
              <a:spcBef>
                <a:spcPts val="0"/>
              </a:spcBef>
              <a:buNone/>
            </a:pPr>
            <a:r>
              <a:t/>
            </a:r>
            <a:endParaRPr/>
          </a:p>
        </p:txBody>
      </p:sp>
      <p:pic>
        <p:nvPicPr>
          <p:cNvPr descr="b59546a8-5b88-11e5-8a88-344154f70be5.jpg" id="269" name="Shape 269"/>
          <p:cNvPicPr preferRelativeResize="0"/>
          <p:nvPr/>
        </p:nvPicPr>
        <p:blipFill>
          <a:blip r:embed="rId3">
            <a:alphaModFix/>
          </a:blip>
          <a:stretch>
            <a:fillRect/>
          </a:stretch>
        </p:blipFill>
        <p:spPr>
          <a:xfrm>
            <a:off x="7558093" y="0"/>
            <a:ext cx="1585912"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No Safe Skies, you can’t feel smug either</a:t>
            </a:r>
          </a:p>
        </p:txBody>
      </p:sp>
      <p:sp>
        <p:nvSpPr>
          <p:cNvPr id="275" name="Shape 275"/>
          <p:cNvSpPr txBox="1"/>
          <p:nvPr>
            <p:ph idx="1" type="body"/>
          </p:nvPr>
        </p:nvSpPr>
        <p:spPr>
          <a:xfrm>
            <a:off x="311700" y="1228675"/>
            <a:ext cx="8520600" cy="3340200"/>
          </a:xfrm>
          <a:prstGeom prst="rect">
            <a:avLst/>
          </a:prstGeom>
        </p:spPr>
        <p:txBody>
          <a:bodyPr anchorCtr="0" anchor="t" bIns="91425" lIns="91425" rIns="91425" tIns="91425">
            <a:noAutofit/>
          </a:bodyPr>
          <a:lstStyle/>
          <a:p>
            <a:pPr lvl="0" rtl="0">
              <a:spcBef>
                <a:spcPts val="0"/>
              </a:spcBef>
              <a:buNone/>
            </a:pPr>
            <a:r>
              <a:rPr lang="en"/>
              <a:t>First, we need key blanks.</a:t>
            </a:r>
          </a:p>
          <a:p>
            <a:pPr lvl="0" rtl="0">
              <a:spcBef>
                <a:spcPts val="0"/>
              </a:spcBef>
              <a:buNone/>
            </a:pPr>
            <a:r>
              <a:rPr lang="en"/>
              <a:t>What if we can’t find them? We make our own.</a:t>
            </a:r>
          </a:p>
          <a:p>
            <a:pPr lvl="0" rtl="0">
              <a:spcBef>
                <a:spcPts val="0"/>
              </a:spcBef>
              <a:buNone/>
            </a:pPr>
            <a:r>
              <a:rPr lang="en"/>
              <a:t>The easy way: sheet styrene from a hobby shop and some glue</a:t>
            </a:r>
          </a:p>
          <a:p>
            <a:pPr lvl="0">
              <a:spcBef>
                <a:spcPts val="0"/>
              </a:spcBef>
              <a:buNone/>
            </a:pPr>
            <a:r>
              <a:rPr lang="en"/>
              <a:t>The hard way: find a blank that is close and introduce it to a Dremel tool</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No Safe Skies, you can’t feel smug either</a:t>
            </a:r>
          </a:p>
        </p:txBody>
      </p:sp>
      <p:pic>
        <p:nvPicPr>
          <p:cNvPr descr="6.35-mastered_pinning.png" id="281" name="Shape 281"/>
          <p:cNvPicPr preferRelativeResize="0"/>
          <p:nvPr/>
        </p:nvPicPr>
        <p:blipFill>
          <a:blip r:embed="rId3">
            <a:alphaModFix/>
          </a:blip>
          <a:stretch>
            <a:fillRect/>
          </a:stretch>
        </p:blipFill>
        <p:spPr>
          <a:xfrm>
            <a:off x="-3" y="3128425"/>
            <a:ext cx="2624274" cy="2015074"/>
          </a:xfrm>
          <a:prstGeom prst="rect">
            <a:avLst/>
          </a:prstGeom>
          <a:noFill/>
          <a:ln>
            <a:noFill/>
          </a:ln>
        </p:spPr>
      </p:pic>
      <p:pic>
        <p:nvPicPr>
          <p:cNvPr descr="01-wafer-components.JPG" id="282" name="Shape 282"/>
          <p:cNvPicPr preferRelativeResize="0"/>
          <p:nvPr/>
        </p:nvPicPr>
        <p:blipFill>
          <a:blip r:embed="rId4">
            <a:alphaModFix/>
          </a:blip>
          <a:stretch>
            <a:fillRect/>
          </a:stretch>
        </p:blipFill>
        <p:spPr>
          <a:xfrm>
            <a:off x="7121450" y="3128424"/>
            <a:ext cx="2022550" cy="2015072"/>
          </a:xfrm>
          <a:prstGeom prst="rect">
            <a:avLst/>
          </a:prstGeom>
          <a:noFill/>
          <a:ln>
            <a:noFill/>
          </a:ln>
        </p:spPr>
      </p:pic>
      <p:sp>
        <p:nvSpPr>
          <p:cNvPr id="283" name="Shape 283"/>
          <p:cNvSpPr txBox="1"/>
          <p:nvPr/>
        </p:nvSpPr>
        <p:spPr>
          <a:xfrm>
            <a:off x="2941650" y="3587550"/>
            <a:ext cx="3758700" cy="1260599"/>
          </a:xfrm>
          <a:prstGeom prst="rect">
            <a:avLst/>
          </a:prstGeom>
          <a:noFill/>
          <a:ln>
            <a:noFill/>
          </a:ln>
        </p:spPr>
        <p:txBody>
          <a:bodyPr anchorCtr="0" anchor="ctr" bIns="91425" lIns="91425" rIns="91425" tIns="91425">
            <a:noAutofit/>
          </a:bodyPr>
          <a:lstStyle/>
          <a:p>
            <a:pPr lvl="0" algn="ctr">
              <a:spcBef>
                <a:spcPts val="0"/>
              </a:spcBef>
              <a:buNone/>
            </a:pPr>
            <a:r>
              <a:rPr lang="en">
                <a:solidFill>
                  <a:srgbClr val="FF0000"/>
                </a:solidFill>
              </a:rPr>
              <a:t>Big difference in complexity</a:t>
            </a:r>
          </a:p>
        </p:txBody>
      </p:sp>
      <p:sp>
        <p:nvSpPr>
          <p:cNvPr id="284" name="Shape 284"/>
          <p:cNvSpPr/>
          <p:nvPr/>
        </p:nvSpPr>
        <p:spPr>
          <a:xfrm>
            <a:off x="2801575" y="3891075"/>
            <a:ext cx="825000" cy="801599"/>
          </a:xfrm>
          <a:prstGeom prst="lef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5" name="Shape 285"/>
          <p:cNvSpPr/>
          <p:nvPr/>
        </p:nvSpPr>
        <p:spPr>
          <a:xfrm flipH="1">
            <a:off x="6001974" y="3891075"/>
            <a:ext cx="825000" cy="801599"/>
          </a:xfrm>
          <a:prstGeom prst="lef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6" name="Shape 286"/>
          <p:cNvSpPr txBox="1"/>
          <p:nvPr/>
        </p:nvSpPr>
        <p:spPr>
          <a:xfrm>
            <a:off x="-26925" y="4888875"/>
            <a:ext cx="2624400" cy="254699"/>
          </a:xfrm>
          <a:prstGeom prst="rect">
            <a:avLst/>
          </a:prstGeom>
          <a:noFill/>
          <a:ln>
            <a:noFill/>
          </a:ln>
        </p:spPr>
        <p:txBody>
          <a:bodyPr anchorCtr="0" anchor="ctr" bIns="91425" lIns="91425" rIns="91425" tIns="91425">
            <a:noAutofit/>
          </a:bodyPr>
          <a:lstStyle/>
          <a:p>
            <a:pPr lvl="0">
              <a:spcBef>
                <a:spcPts val="0"/>
              </a:spcBef>
              <a:buNone/>
            </a:pPr>
            <a:r>
              <a:rPr lang="en" sz="1000"/>
              <a:t>Image by Deviant Ollam</a:t>
            </a:r>
          </a:p>
        </p:txBody>
      </p:sp>
      <p:sp>
        <p:nvSpPr>
          <p:cNvPr id="287" name="Shape 287"/>
          <p:cNvSpPr txBox="1"/>
          <p:nvPr>
            <p:ph idx="1" type="body"/>
          </p:nvPr>
        </p:nvSpPr>
        <p:spPr>
          <a:xfrm>
            <a:off x="311700" y="1093850"/>
            <a:ext cx="8520600" cy="3474900"/>
          </a:xfrm>
          <a:prstGeom prst="rect">
            <a:avLst/>
          </a:prstGeom>
        </p:spPr>
        <p:txBody>
          <a:bodyPr anchorCtr="0" anchor="t" bIns="91425" lIns="91425" rIns="91425" tIns="91425">
            <a:noAutofit/>
          </a:bodyPr>
          <a:lstStyle/>
          <a:p>
            <a:pPr lvl="0" rtl="0">
              <a:spcBef>
                <a:spcPts val="0"/>
              </a:spcBef>
              <a:buNone/>
            </a:pPr>
            <a:r>
              <a:rPr lang="en"/>
              <a:t>Okay we have our blanks but this is going to be a long brute force slog right?</a:t>
            </a:r>
          </a:p>
          <a:p>
            <a:pPr lvl="0" rtl="0">
              <a:lnSpc>
                <a:spcPct val="100000"/>
              </a:lnSpc>
              <a:spcBef>
                <a:spcPts val="0"/>
              </a:spcBef>
              <a:spcAft>
                <a:spcPts val="0"/>
              </a:spcAft>
              <a:buNone/>
            </a:pPr>
            <a:r>
              <a:rPr lang="en"/>
              <a:t>Safe Skies committed the one of the cardinal sins of key security.</a:t>
            </a:r>
          </a:p>
          <a:p>
            <a:pPr lvl="0" rtl="0">
              <a:lnSpc>
                <a:spcPct val="100000"/>
              </a:lnSpc>
              <a:spcBef>
                <a:spcPts val="0"/>
              </a:spcBef>
              <a:buNone/>
            </a:pPr>
            <a:r>
              <a:rPr lang="en"/>
              <a:t>They used a single key for both master keyed and non-master keyed locks.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Yet More Disclaimers (you thought you were free)</a:t>
            </a:r>
          </a:p>
        </p:txBody>
      </p:sp>
      <p:sp>
        <p:nvSpPr>
          <p:cNvPr id="69" name="Shape 69"/>
          <p:cNvSpPr txBox="1"/>
          <p:nvPr>
            <p:ph idx="1" type="body"/>
          </p:nvPr>
        </p:nvSpPr>
        <p:spPr>
          <a:xfrm>
            <a:off x="311700" y="1228675"/>
            <a:ext cx="8520600" cy="3340200"/>
          </a:xfrm>
          <a:prstGeom prst="rect">
            <a:avLst/>
          </a:prstGeom>
          <a:ln>
            <a:noFill/>
          </a:ln>
        </p:spPr>
        <p:txBody>
          <a:bodyPr anchorCtr="0" anchor="t" bIns="91425" lIns="91425" rIns="91425" tIns="91425">
            <a:noAutofit/>
          </a:bodyPr>
          <a:lstStyle/>
          <a:p>
            <a:pPr indent="-285750" lvl="0" marL="457200" rtl="0">
              <a:spcBef>
                <a:spcPts val="0"/>
              </a:spcBef>
              <a:buClr>
                <a:srgbClr val="000000"/>
              </a:buClr>
              <a:buSzPct val="100000"/>
            </a:pPr>
            <a:r>
              <a:rPr lang="en" sz="900">
                <a:solidFill>
                  <a:srgbClr val="000000"/>
                </a:solidFill>
                <a:highlight>
                  <a:srgbClr val="F5F8FA"/>
                </a:highlight>
              </a:rPr>
              <a:t>Unless the word absquatulation has been used in its correct context somewhere other than in this warning, it does not have any legal or grammatical use and may be ignored</a:t>
            </a:r>
          </a:p>
          <a:p>
            <a:pPr indent="-285750" lvl="0" marL="457200" rtl="0">
              <a:spcBef>
                <a:spcPts val="0"/>
              </a:spcBef>
              <a:buClr>
                <a:srgbClr val="000000"/>
              </a:buClr>
              <a:buSzPct val="100000"/>
            </a:pPr>
            <a:r>
              <a:rPr lang="en" sz="900">
                <a:solidFill>
                  <a:srgbClr val="000000"/>
                </a:solidFill>
                <a:highlight>
                  <a:srgbClr val="F5F8FA"/>
                </a:highlight>
              </a:rPr>
              <a:t>No animals were harmed in the creation of this presentation, one of you will accuse us of this regardless</a:t>
            </a:r>
          </a:p>
          <a:p>
            <a:pPr indent="-285750" lvl="0" marL="457200" rtl="0">
              <a:spcBef>
                <a:spcPts val="0"/>
              </a:spcBef>
              <a:buClr>
                <a:srgbClr val="000000"/>
              </a:buClr>
              <a:buSzPct val="100000"/>
            </a:pPr>
            <a:r>
              <a:rPr lang="en" sz="900">
                <a:solidFill>
                  <a:srgbClr val="000000"/>
                </a:solidFill>
                <a:highlight>
                  <a:srgbClr val="F5F8FA"/>
                </a:highlight>
              </a:rPr>
              <a:t>Those of you with an overwhelming fear of the unknown will be gratified to learn that there is no hidden message revealed by reading this warning backwards</a:t>
            </a:r>
          </a:p>
          <a:p>
            <a:pPr indent="-285750" lvl="0" marL="457200" rtl="0">
              <a:spcBef>
                <a:spcPts val="0"/>
              </a:spcBef>
              <a:buClr>
                <a:srgbClr val="000000"/>
              </a:buClr>
              <a:buSzPct val="100000"/>
            </a:pPr>
            <a:r>
              <a:rPr lang="en" sz="900">
                <a:solidFill>
                  <a:srgbClr val="000000"/>
                </a:solidFill>
                <a:highlight>
                  <a:srgbClr val="F5F8FA"/>
                </a:highlight>
              </a:rPr>
              <a:t>████</a:t>
            </a:r>
            <a:r>
              <a:rPr lang="en" sz="900">
                <a:solidFill>
                  <a:srgbClr val="000000"/>
                </a:solidFill>
              </a:rPr>
              <a:t> </a:t>
            </a:r>
            <a:r>
              <a:rPr lang="en" sz="900">
                <a:solidFill>
                  <a:srgbClr val="000000"/>
                </a:solidFill>
                <a:highlight>
                  <a:srgbClr val="F5F8FA"/>
                </a:highlight>
              </a:rPr>
              <a:t>██</a:t>
            </a:r>
            <a:r>
              <a:rPr lang="en" sz="900">
                <a:solidFill>
                  <a:srgbClr val="000000"/>
                </a:solidFill>
              </a:rPr>
              <a:t> </a:t>
            </a:r>
            <a:r>
              <a:rPr lang="en" sz="900">
                <a:solidFill>
                  <a:srgbClr val="000000"/>
                </a:solidFill>
                <a:highlight>
                  <a:srgbClr val="F5F8FA"/>
                </a:highlight>
              </a:rPr>
              <a:t>███</a:t>
            </a:r>
            <a:r>
              <a:rPr lang="en" sz="900">
                <a:solidFill>
                  <a:srgbClr val="000000"/>
                </a:solidFill>
              </a:rPr>
              <a:t> and NOT those of </a:t>
            </a:r>
            <a:r>
              <a:rPr lang="en" sz="900">
                <a:solidFill>
                  <a:srgbClr val="000000"/>
                </a:solidFill>
                <a:highlight>
                  <a:srgbClr val="F5F8FA"/>
                </a:highlight>
              </a:rPr>
              <a:t>██</a:t>
            </a:r>
            <a:r>
              <a:rPr lang="en" sz="900">
                <a:solidFill>
                  <a:srgbClr val="000000"/>
                </a:solidFill>
              </a:rPr>
              <a:t> </a:t>
            </a:r>
            <a:r>
              <a:rPr lang="en" sz="900">
                <a:solidFill>
                  <a:srgbClr val="000000"/>
                </a:solidFill>
                <a:highlight>
                  <a:srgbClr val="F5F8FA"/>
                </a:highlight>
              </a:rPr>
              <a:t>████████ or ███████████ or ██ █ ████ █ ████████</a:t>
            </a:r>
          </a:p>
          <a:p>
            <a:pPr indent="-285750" lvl="0" marL="457200" rtl="0">
              <a:spcBef>
                <a:spcPts val="0"/>
              </a:spcBef>
              <a:buClr>
                <a:srgbClr val="000000"/>
              </a:buClr>
              <a:buSzPct val="100000"/>
            </a:pPr>
            <a:r>
              <a:rPr lang="en" sz="900">
                <a:solidFill>
                  <a:srgbClr val="000000"/>
                </a:solidFill>
              </a:rPr>
              <a:t>You are advised that urgent, time sensitive and confidential communications should not be sent by e-mail. You agree that you will not use e-mail correspondence for unlawful purposes or in contravention of Laws on electronic communications</a:t>
            </a:r>
          </a:p>
          <a:p>
            <a:pPr indent="-285750" lvl="0" marL="457200" rtl="0">
              <a:spcBef>
                <a:spcPts val="0"/>
              </a:spcBef>
              <a:buClr>
                <a:srgbClr val="000000"/>
              </a:buClr>
              <a:buSzPct val="100000"/>
            </a:pPr>
            <a:r>
              <a:rPr lang="en" sz="900">
                <a:solidFill>
                  <a:srgbClr val="000000"/>
                </a:solidFill>
              </a:rPr>
              <a:t>This presentation is intended for the use of the individual attendees in the audience and may contain information that is confidential, privileged or unsuitable for overly sensitive persons with low self-esteem, no sense of humour or irrational religious beliefs, any dissemination, distribution or copying of this slide deck is </a:t>
            </a:r>
            <a:r>
              <a:rPr lang="en" sz="900">
                <a:solidFill>
                  <a:srgbClr val="000000"/>
                </a:solidFill>
                <a:highlight>
                  <a:srgbClr val="F5F8FA"/>
                </a:highlight>
              </a:rPr>
              <a:t>███</a:t>
            </a:r>
            <a:r>
              <a:rPr lang="en" sz="900">
                <a:solidFill>
                  <a:srgbClr val="000000"/>
                </a:solidFill>
              </a:rPr>
              <a:t> authorised (either explicitly or implicitly or </a:t>
            </a:r>
            <a:r>
              <a:rPr lang="en" sz="900">
                <a:solidFill>
                  <a:srgbClr val="000000"/>
                </a:solidFill>
                <a:highlight>
                  <a:srgbClr val="F5F8FA"/>
                </a:highlight>
              </a:rPr>
              <a:t>███████████</a:t>
            </a:r>
            <a:r>
              <a:rPr lang="en" sz="900">
                <a:solidFill>
                  <a:srgbClr val="000000"/>
                </a:solidFill>
              </a:rPr>
              <a:t>) and constitutes an irritating social faux pas</a:t>
            </a:r>
          </a:p>
          <a:p>
            <a:pPr indent="-285750" lvl="0" marL="457200" rtl="0">
              <a:spcBef>
                <a:spcPts val="0"/>
              </a:spcBef>
              <a:buClr>
                <a:srgbClr val="000000"/>
              </a:buClr>
              <a:buSzPct val="100000"/>
            </a:pPr>
            <a:r>
              <a:rPr lang="en" sz="900">
                <a:solidFill>
                  <a:srgbClr val="000000"/>
                </a:solidFill>
                <a:highlight>
                  <a:srgbClr val="F5F8FA"/>
                </a:highlight>
              </a:rPr>
              <a:t>███████ WE STILL ████ ARE NOT █████ ██ █ ████ █ ████████ LAWYERS ███████████</a:t>
            </a:r>
          </a:p>
          <a:p>
            <a:pPr indent="-285750" lvl="0" marL="457200" rtl="0">
              <a:spcBef>
                <a:spcPts val="0"/>
              </a:spcBef>
              <a:buClr>
                <a:srgbClr val="000000"/>
              </a:buClr>
              <a:buSzPct val="100000"/>
            </a:pPr>
            <a:r>
              <a:rPr lang="en" sz="900">
                <a:solidFill>
                  <a:srgbClr val="000000"/>
                </a:solidFill>
                <a:highlight>
                  <a:srgbClr val="F5F8FA"/>
                </a:highlight>
              </a:rPr>
              <a:t>We do not endorse any activity or recommend it to any particular person - we simply describe our experiences and opinions; If you choose to engage in these activities it is by your own free will and at your own volition</a:t>
            </a:r>
          </a:p>
          <a:p>
            <a:pPr indent="-285750" lvl="0" marL="457200" rtl="0">
              <a:spcBef>
                <a:spcPts val="0"/>
              </a:spcBef>
              <a:buClr>
                <a:srgbClr val="000000"/>
              </a:buClr>
              <a:buSzPct val="100000"/>
            </a:pPr>
            <a:r>
              <a:rPr lang="en" sz="900">
                <a:solidFill>
                  <a:srgbClr val="000000"/>
                </a:solidFill>
                <a:highlight>
                  <a:srgbClr val="F5F8FA"/>
                </a:highlight>
              </a:rPr>
              <a:t>Use your brain and common sense when engaging in any activity or making any modifications</a:t>
            </a:r>
          </a:p>
          <a:p>
            <a:pPr indent="-285750" lvl="0" marL="457200" rtl="0">
              <a:spcBef>
                <a:spcPts val="0"/>
              </a:spcBef>
              <a:buClr>
                <a:srgbClr val="000000"/>
              </a:buClr>
              <a:buSzPct val="100000"/>
            </a:pPr>
            <a:r>
              <a:rPr lang="en" sz="900">
                <a:solidFill>
                  <a:srgbClr val="000000"/>
                </a:solidFill>
                <a:highlight>
                  <a:srgbClr val="F5F8FA"/>
                </a:highlight>
              </a:rPr>
              <a:t>Remember: Safety first, always use common sense; Never do more than you are comfortable with; Always wear safety belts and use all appropriate safety equipment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5714600" y="2183365"/>
            <a:ext cx="3117850" cy="1358909"/>
          </a:xfrm>
          <a:prstGeom prst="rect">
            <a:avLst/>
          </a:prstGeom>
          <a:noFill/>
          <a:ln>
            <a:noFill/>
          </a:ln>
        </p:spPr>
      </p:pic>
      <p:sp>
        <p:nvSpPr>
          <p:cNvPr id="293" name="Shape 293"/>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Master Keying</a:t>
            </a:r>
          </a:p>
        </p:txBody>
      </p:sp>
      <p:sp>
        <p:nvSpPr>
          <p:cNvPr id="294" name="Shape 294"/>
          <p:cNvSpPr txBox="1"/>
          <p:nvPr>
            <p:ph idx="1" type="body"/>
          </p:nvPr>
        </p:nvSpPr>
        <p:spPr>
          <a:xfrm>
            <a:off x="331625" y="966350"/>
            <a:ext cx="5087100" cy="870000"/>
          </a:xfrm>
          <a:prstGeom prst="rect">
            <a:avLst/>
          </a:prstGeom>
        </p:spPr>
        <p:txBody>
          <a:bodyPr anchorCtr="0" anchor="t" bIns="91425" lIns="91425" rIns="91425" tIns="91425">
            <a:noAutofit/>
          </a:bodyPr>
          <a:lstStyle/>
          <a:p>
            <a:pPr lvl="0" rtl="0">
              <a:spcBef>
                <a:spcPts val="0"/>
              </a:spcBef>
              <a:buNone/>
            </a:pPr>
            <a:r>
              <a:rPr lang="en"/>
              <a:t>A regular pin-tumbler lock only has a pair of pins in each chamber which creates only one possible key.</a:t>
            </a:r>
          </a:p>
        </p:txBody>
      </p:sp>
      <p:pic>
        <p:nvPicPr>
          <p:cNvPr id="295" name="Shape 295"/>
          <p:cNvPicPr preferRelativeResize="0"/>
          <p:nvPr/>
        </p:nvPicPr>
        <p:blipFill>
          <a:blip r:embed="rId4">
            <a:alphaModFix/>
          </a:blip>
          <a:stretch>
            <a:fillRect/>
          </a:stretch>
        </p:blipFill>
        <p:spPr>
          <a:xfrm>
            <a:off x="2678098" y="3712556"/>
            <a:ext cx="1573500" cy="685808"/>
          </a:xfrm>
          <a:prstGeom prst="rect">
            <a:avLst/>
          </a:prstGeom>
          <a:noFill/>
          <a:ln>
            <a:noFill/>
          </a:ln>
        </p:spPr>
      </p:pic>
      <p:sp>
        <p:nvSpPr>
          <p:cNvPr id="296" name="Shape 296"/>
          <p:cNvSpPr txBox="1"/>
          <p:nvPr/>
        </p:nvSpPr>
        <p:spPr>
          <a:xfrm>
            <a:off x="331625" y="2183375"/>
            <a:ext cx="1982100" cy="2960100"/>
          </a:xfrm>
          <a:prstGeom prst="rect">
            <a:avLst/>
          </a:prstGeom>
          <a:noFill/>
          <a:ln>
            <a:noFill/>
          </a:ln>
        </p:spPr>
        <p:txBody>
          <a:bodyPr anchorCtr="0" anchor="t" bIns="91425" lIns="91425" rIns="91425" tIns="91425">
            <a:noAutofit/>
          </a:bodyPr>
          <a:lstStyle/>
          <a:p>
            <a:pPr lvl="0" rtl="0">
              <a:spcBef>
                <a:spcPts val="0"/>
              </a:spcBef>
              <a:buNone/>
            </a:pPr>
            <a:r>
              <a:rPr lang="en"/>
              <a:t>Adding more pins to each stack creates extra possible keys.</a:t>
            </a:r>
          </a:p>
          <a:p>
            <a:pPr lvl="0" rtl="0">
              <a:spcBef>
                <a:spcPts val="0"/>
              </a:spcBef>
              <a:buNone/>
            </a:pPr>
            <a:r>
              <a:rPr lang="en"/>
              <a:t>1 master pin = 2 keys</a:t>
            </a:r>
          </a:p>
          <a:p>
            <a:pPr lvl="0" rtl="0">
              <a:spcBef>
                <a:spcPts val="0"/>
              </a:spcBef>
              <a:buNone/>
            </a:pPr>
            <a:r>
              <a:rPr lang="en"/>
              <a:t>2 master pins = 4 keys</a:t>
            </a:r>
          </a:p>
          <a:p>
            <a:pPr lvl="0" rtl="0">
              <a:spcBef>
                <a:spcPts val="0"/>
              </a:spcBef>
              <a:buNone/>
            </a:pPr>
            <a:r>
              <a:rPr lang="en"/>
              <a:t>3 master pins = 8 keys</a:t>
            </a:r>
          </a:p>
          <a:p>
            <a:pPr lvl="0" rtl="0">
              <a:spcBef>
                <a:spcPts val="0"/>
              </a:spcBef>
              <a:buNone/>
            </a:pPr>
            <a:r>
              <a:rPr lang="en"/>
              <a:t>4 master pins = 16 keys</a:t>
            </a:r>
          </a:p>
          <a:p>
            <a:pPr lvl="0" rtl="0">
              <a:spcBef>
                <a:spcPts val="0"/>
              </a:spcBef>
              <a:buNone/>
            </a:pPr>
            <a:r>
              <a:t/>
            </a:r>
            <a:endParaRPr/>
          </a:p>
          <a:p>
            <a:pPr lvl="0">
              <a:spcBef>
                <a:spcPts val="0"/>
              </a:spcBef>
              <a:buNone/>
            </a:pPr>
            <a:r>
              <a:rPr lang="en"/>
              <a:t>and so on following the formula of 2^x where x is the number of master pins</a:t>
            </a:r>
          </a:p>
        </p:txBody>
      </p:sp>
      <p:pic>
        <p:nvPicPr>
          <p:cNvPr id="297" name="Shape 297"/>
          <p:cNvPicPr preferRelativeResize="0"/>
          <p:nvPr/>
        </p:nvPicPr>
        <p:blipFill>
          <a:blip r:embed="rId5">
            <a:alphaModFix/>
          </a:blip>
          <a:stretch>
            <a:fillRect/>
          </a:stretch>
        </p:blipFill>
        <p:spPr>
          <a:xfrm>
            <a:off x="4251598" y="3712556"/>
            <a:ext cx="1573538" cy="685825"/>
          </a:xfrm>
          <a:prstGeom prst="rect">
            <a:avLst/>
          </a:prstGeom>
          <a:noFill/>
          <a:ln>
            <a:noFill/>
          </a:ln>
        </p:spPr>
      </p:pic>
      <p:pic>
        <p:nvPicPr>
          <p:cNvPr id="298" name="Shape 298"/>
          <p:cNvPicPr preferRelativeResize="0"/>
          <p:nvPr/>
        </p:nvPicPr>
        <p:blipFill>
          <a:blip r:embed="rId6">
            <a:alphaModFix/>
          </a:blip>
          <a:stretch>
            <a:fillRect/>
          </a:stretch>
        </p:blipFill>
        <p:spPr>
          <a:xfrm>
            <a:off x="5825125" y="3712546"/>
            <a:ext cx="1573524" cy="685807"/>
          </a:xfrm>
          <a:prstGeom prst="rect">
            <a:avLst/>
          </a:prstGeom>
          <a:noFill/>
          <a:ln>
            <a:noFill/>
          </a:ln>
        </p:spPr>
      </p:pic>
      <p:pic>
        <p:nvPicPr>
          <p:cNvPr id="299" name="Shape 299"/>
          <p:cNvPicPr preferRelativeResize="0"/>
          <p:nvPr/>
        </p:nvPicPr>
        <p:blipFill>
          <a:blip r:embed="rId7">
            <a:alphaModFix/>
          </a:blip>
          <a:stretch>
            <a:fillRect/>
          </a:stretch>
        </p:blipFill>
        <p:spPr>
          <a:xfrm>
            <a:off x="7398650" y="3712543"/>
            <a:ext cx="1573524" cy="685807"/>
          </a:xfrm>
          <a:prstGeom prst="rect">
            <a:avLst/>
          </a:prstGeom>
          <a:noFill/>
          <a:ln>
            <a:noFill/>
          </a:ln>
        </p:spPr>
      </p:pic>
      <p:pic>
        <p:nvPicPr>
          <p:cNvPr id="300" name="Shape 300"/>
          <p:cNvPicPr preferRelativeResize="0"/>
          <p:nvPr/>
        </p:nvPicPr>
        <p:blipFill>
          <a:blip r:embed="rId8">
            <a:alphaModFix/>
          </a:blip>
          <a:stretch>
            <a:fillRect/>
          </a:stretch>
        </p:blipFill>
        <p:spPr>
          <a:xfrm>
            <a:off x="5714596" y="824470"/>
            <a:ext cx="3117850" cy="1358900"/>
          </a:xfrm>
          <a:prstGeom prst="rect">
            <a:avLst/>
          </a:prstGeom>
          <a:noFill/>
          <a:ln>
            <a:noFill/>
          </a:ln>
        </p:spPr>
      </p:pic>
      <p:pic>
        <p:nvPicPr>
          <p:cNvPr id="301" name="Shape 301"/>
          <p:cNvPicPr preferRelativeResize="0"/>
          <p:nvPr/>
        </p:nvPicPr>
        <p:blipFill>
          <a:blip r:embed="rId9">
            <a:alphaModFix/>
          </a:blip>
          <a:stretch>
            <a:fillRect/>
          </a:stretch>
        </p:blipFill>
        <p:spPr>
          <a:xfrm>
            <a:off x="2596762" y="2353647"/>
            <a:ext cx="3117850" cy="1358901"/>
          </a:xfrm>
          <a:prstGeom prst="rect">
            <a:avLst/>
          </a:prstGeom>
          <a:noFill/>
          <a:ln>
            <a:noFill/>
          </a:ln>
        </p:spPr>
      </p:pic>
      <p:sp>
        <p:nvSpPr>
          <p:cNvPr id="302" name="Shape 302"/>
          <p:cNvSpPr txBox="1"/>
          <p:nvPr/>
        </p:nvSpPr>
        <p:spPr>
          <a:xfrm>
            <a:off x="6512700" y="4810200"/>
            <a:ext cx="2631299" cy="333300"/>
          </a:xfrm>
          <a:prstGeom prst="rect">
            <a:avLst/>
          </a:prstGeom>
          <a:noFill/>
          <a:ln>
            <a:noFill/>
          </a:ln>
        </p:spPr>
        <p:txBody>
          <a:bodyPr anchorCtr="0" anchor="t" bIns="91425" lIns="91425" rIns="91425" tIns="91425">
            <a:noAutofit/>
          </a:bodyPr>
          <a:lstStyle/>
          <a:p>
            <a:pPr lvl="0" algn="r">
              <a:spcBef>
                <a:spcPts val="0"/>
              </a:spcBef>
              <a:buNone/>
            </a:pPr>
            <a:r>
              <a:rPr lang="en"/>
              <a:t>Images courtesy David Knauer</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No Safe Skies, you can’t feel smug either</a:t>
            </a:r>
          </a:p>
        </p:txBody>
      </p:sp>
      <p:sp>
        <p:nvSpPr>
          <p:cNvPr id="308" name="Shape 308"/>
          <p:cNvSpPr txBox="1"/>
          <p:nvPr>
            <p:ph idx="1" type="body"/>
          </p:nvPr>
        </p:nvSpPr>
        <p:spPr>
          <a:xfrm>
            <a:off x="311700" y="1228675"/>
            <a:ext cx="8520600" cy="3340200"/>
          </a:xfrm>
          <a:prstGeom prst="rect">
            <a:avLst/>
          </a:prstGeom>
        </p:spPr>
        <p:txBody>
          <a:bodyPr anchorCtr="0" anchor="t" bIns="91425" lIns="91425" rIns="91425" tIns="91425">
            <a:noAutofit/>
          </a:bodyPr>
          <a:lstStyle/>
          <a:p>
            <a:pPr lvl="0" rtl="0">
              <a:spcBef>
                <a:spcPts val="0"/>
              </a:spcBef>
              <a:buNone/>
            </a:pPr>
            <a:r>
              <a:rPr lang="en"/>
              <a:t>Physical access with no monitoring means we can get messy.</a:t>
            </a:r>
          </a:p>
          <a:p>
            <a:pPr indent="-228600" lvl="0" marL="457200" rtl="0">
              <a:spcBef>
                <a:spcPts val="0"/>
              </a:spcBef>
              <a:buAutoNum type="arabicPeriod"/>
            </a:pPr>
            <a:r>
              <a:rPr lang="en"/>
              <a:t>Take non-mastered lock, introduce a Dremel tool</a:t>
            </a:r>
          </a:p>
          <a:p>
            <a:pPr indent="-228600" lvl="0" marL="457200" rtl="0">
              <a:spcBef>
                <a:spcPts val="0"/>
              </a:spcBef>
              <a:buAutoNum type="arabicPeriod"/>
            </a:pPr>
            <a:r>
              <a:rPr lang="en"/>
              <a:t>Remove override cylinder</a:t>
            </a:r>
          </a:p>
          <a:p>
            <a:pPr indent="-228600" lvl="0" marL="457200" rtl="0">
              <a:spcBef>
                <a:spcPts val="0"/>
              </a:spcBef>
              <a:buAutoNum type="arabicPeriod"/>
            </a:pPr>
            <a:r>
              <a:rPr lang="en"/>
              <a:t>Decode and fit homemade blanks</a:t>
            </a:r>
          </a:p>
          <a:p>
            <a:pPr indent="-228600" lvl="0" marL="457200" rtl="0">
              <a:spcBef>
                <a:spcPts val="0"/>
              </a:spcBef>
              <a:buAutoNum type="arabicPeriod"/>
            </a:pPr>
            <a:r>
              <a:rPr lang="en"/>
              <a:t>???</a:t>
            </a:r>
          </a:p>
          <a:p>
            <a:pPr indent="-228600" lvl="0" marL="457200" rtl="0">
              <a:spcBef>
                <a:spcPts val="0"/>
              </a:spcBef>
              <a:buAutoNum type="arabicPeriod"/>
            </a:pPr>
            <a:r>
              <a:rPr lang="en"/>
              <a:t>Exploit!</a:t>
            </a:r>
          </a:p>
        </p:txBody>
      </p:sp>
      <p:pic>
        <p:nvPicPr>
          <p:cNvPr descr="01-wafer-components.JPG" id="309" name="Shape 309"/>
          <p:cNvPicPr preferRelativeResize="0"/>
          <p:nvPr/>
        </p:nvPicPr>
        <p:blipFill>
          <a:blip r:embed="rId3">
            <a:alphaModFix/>
          </a:blip>
          <a:stretch>
            <a:fillRect/>
          </a:stretch>
        </p:blipFill>
        <p:spPr>
          <a:xfrm>
            <a:off x="0" y="3385225"/>
            <a:ext cx="1764773" cy="1758273"/>
          </a:xfrm>
          <a:prstGeom prst="rect">
            <a:avLst/>
          </a:prstGeom>
          <a:noFill/>
          <a:ln>
            <a:noFill/>
          </a:ln>
        </p:spPr>
      </p:pic>
      <p:pic>
        <p:nvPicPr>
          <p:cNvPr descr="04-wrong-key.JPG" id="310" name="Shape 310"/>
          <p:cNvPicPr preferRelativeResize="0"/>
          <p:nvPr/>
        </p:nvPicPr>
        <p:blipFill>
          <a:blip r:embed="rId4">
            <a:alphaModFix/>
          </a:blip>
          <a:stretch>
            <a:fillRect/>
          </a:stretch>
        </p:blipFill>
        <p:spPr>
          <a:xfrm>
            <a:off x="1764775" y="3385225"/>
            <a:ext cx="3057648" cy="1758277"/>
          </a:xfrm>
          <a:prstGeom prst="rect">
            <a:avLst/>
          </a:prstGeom>
          <a:noFill/>
          <a:ln>
            <a:noFill/>
          </a:ln>
        </p:spPr>
      </p:pic>
      <p:pic>
        <p:nvPicPr>
          <p:cNvPr descr="05-right-key.JPG" id="311" name="Shape 311"/>
          <p:cNvPicPr preferRelativeResize="0"/>
          <p:nvPr/>
        </p:nvPicPr>
        <p:blipFill>
          <a:blip r:embed="rId5">
            <a:alphaModFix/>
          </a:blip>
          <a:stretch>
            <a:fillRect/>
          </a:stretch>
        </p:blipFill>
        <p:spPr>
          <a:xfrm>
            <a:off x="4822425" y="3385225"/>
            <a:ext cx="3056321" cy="17582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pic>
        <p:nvPicPr>
          <p:cNvPr descr="github.jpg" id="316" name="Shape 316"/>
          <p:cNvPicPr preferRelativeResize="0"/>
          <p:nvPr/>
        </p:nvPicPr>
        <p:blipFill>
          <a:blip r:embed="rId3">
            <a:alphaModFix/>
          </a:blip>
          <a:stretch>
            <a:fillRect/>
          </a:stretch>
        </p:blipFill>
        <p:spPr>
          <a:xfrm>
            <a:off x="4288435" y="0"/>
            <a:ext cx="4834328" cy="5143500"/>
          </a:xfrm>
          <a:prstGeom prst="rect">
            <a:avLst/>
          </a:prstGeom>
          <a:noFill/>
          <a:ln>
            <a:noFill/>
          </a:ln>
        </p:spPr>
      </p:pic>
      <p:sp>
        <p:nvSpPr>
          <p:cNvPr id="317" name="Shape 317"/>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What does the TSA think?</a:t>
            </a:r>
          </a:p>
        </p:txBody>
      </p:sp>
      <p:sp>
        <p:nvSpPr>
          <p:cNvPr id="318" name="Shape 318"/>
          <p:cNvSpPr txBox="1"/>
          <p:nvPr>
            <p:ph idx="1" type="body"/>
          </p:nvPr>
        </p:nvSpPr>
        <p:spPr>
          <a:xfrm>
            <a:off x="197100" y="1152475"/>
            <a:ext cx="4091400" cy="3774899"/>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400">
                <a:solidFill>
                  <a:srgbClr val="1F497D"/>
                </a:solidFill>
                <a:highlight>
                  <a:srgbClr val="FFFFFF"/>
                </a:highlight>
                <a:latin typeface="Cambria"/>
                <a:ea typeface="Cambria"/>
                <a:cs typeface="Cambria"/>
                <a:sym typeface="Cambria"/>
              </a:rPr>
              <a:t>“The reported ability to create keys for TSA-approved suitcase locks from a digital image does not create a threat to aviation security. These consumer products are “peace of mind” devices, not part of TSA’s aviation security regime.  Carried and checked bags are subject to the TSA’s electronic screening and manual inspection. In addition, the reported availability of keys to unauthorized persons causes no loss of physical security to bags while they are under TSA control. In fact, the vast majority of bags are not locked when checked in prior to flight.”</a:t>
            </a:r>
          </a:p>
          <a:p>
            <a:pPr lvl="0" rtl="0">
              <a:lnSpc>
                <a:spcPct val="100000"/>
              </a:lnSpc>
              <a:spcBef>
                <a:spcPts val="0"/>
              </a:spcBef>
              <a:spcAft>
                <a:spcPts val="0"/>
              </a:spcAft>
              <a:buNone/>
            </a:pPr>
            <a:r>
              <a:t/>
            </a:r>
            <a:endParaRPr sz="1400">
              <a:solidFill>
                <a:srgbClr val="1F497D"/>
              </a:solidFill>
              <a:highlight>
                <a:srgbClr val="FFFFFF"/>
              </a:highlight>
              <a:latin typeface="Cambria"/>
              <a:ea typeface="Cambria"/>
              <a:cs typeface="Cambria"/>
              <a:sym typeface="Cambria"/>
            </a:endParaRPr>
          </a:p>
          <a:p>
            <a:pPr lvl="0" rtl="0">
              <a:lnSpc>
                <a:spcPct val="100000"/>
              </a:lnSpc>
              <a:spcBef>
                <a:spcPts val="0"/>
              </a:spcBef>
              <a:spcAft>
                <a:spcPts val="0"/>
              </a:spcAft>
              <a:buNone/>
            </a:pPr>
            <a:r>
              <a:rPr lang="en" sz="1500">
                <a:solidFill>
                  <a:srgbClr val="444444"/>
                </a:solidFill>
              </a:rPr>
              <a:t>-TSA spokesperson Mike England</a:t>
            </a:r>
          </a:p>
          <a:p>
            <a:pPr lvl="0" rtl="0">
              <a:lnSpc>
                <a:spcPct val="100000"/>
              </a:lnSpc>
              <a:spcBef>
                <a:spcPts val="0"/>
              </a:spcBef>
              <a:buNone/>
            </a:pPr>
            <a:r>
              <a:rPr lang="en" sz="1200">
                <a:solidFill>
                  <a:srgbClr val="444444"/>
                </a:solidFill>
                <a:latin typeface="Consolas"/>
                <a:ea typeface="Consolas"/>
                <a:cs typeface="Consolas"/>
                <a:sym typeface="Consolas"/>
              </a:rPr>
              <a:t>https://theintercept.com/2015/09/16/tsa-doesnt-really-care-luggage-locks-hacked/</a:t>
            </a:r>
          </a:p>
          <a:p>
            <a:pPr lvl="0" rtl="0">
              <a:spcBef>
                <a:spcPts val="0"/>
              </a:spcBef>
              <a:buNone/>
            </a:pPr>
            <a:r>
              <a:t/>
            </a:r>
            <a:endParaRPr sz="1400">
              <a:solidFill>
                <a:srgbClr val="1F497D"/>
              </a:solidFill>
              <a:highlight>
                <a:srgbClr val="FFFFFF"/>
              </a:highlight>
              <a:latin typeface="Cambria"/>
              <a:ea typeface="Cambria"/>
              <a:cs typeface="Cambria"/>
              <a:sym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type="title"/>
          </p:nvPr>
        </p:nvSpPr>
        <p:spPr>
          <a:xfrm>
            <a:off x="311700" y="445025"/>
            <a:ext cx="2006700" cy="2729099"/>
          </a:xfrm>
          <a:prstGeom prst="rect">
            <a:avLst/>
          </a:prstGeom>
        </p:spPr>
        <p:txBody>
          <a:bodyPr anchorCtr="0" anchor="t" bIns="91425" lIns="91425" rIns="91425" tIns="91425">
            <a:noAutofit/>
          </a:bodyPr>
          <a:lstStyle/>
          <a:p>
            <a:pPr lvl="0">
              <a:spcBef>
                <a:spcPts val="0"/>
              </a:spcBef>
              <a:buNone/>
            </a:pPr>
            <a:r>
              <a:rPr lang="en"/>
              <a:t>Future Systems (Stanton Concepts Gen 2 proposal)</a:t>
            </a:r>
          </a:p>
        </p:txBody>
      </p:sp>
      <p:pic>
        <p:nvPicPr>
          <p:cNvPr descr="SCI-G2-1.png" id="324" name="Shape 324"/>
          <p:cNvPicPr preferRelativeResize="0"/>
          <p:nvPr/>
        </p:nvPicPr>
        <p:blipFill>
          <a:blip r:embed="rId3">
            <a:alphaModFix/>
          </a:blip>
          <a:stretch>
            <a:fillRect/>
          </a:stretch>
        </p:blipFill>
        <p:spPr>
          <a:xfrm>
            <a:off x="2318306" y="0"/>
            <a:ext cx="6825685" cy="5143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txBox="1"/>
          <p:nvPr>
            <p:ph type="title"/>
          </p:nvPr>
        </p:nvSpPr>
        <p:spPr>
          <a:xfrm>
            <a:off x="311700" y="445025"/>
            <a:ext cx="2006700" cy="2729099"/>
          </a:xfrm>
          <a:prstGeom prst="rect">
            <a:avLst/>
          </a:prstGeom>
        </p:spPr>
        <p:txBody>
          <a:bodyPr anchorCtr="0" anchor="t" bIns="91425" lIns="91425" rIns="91425" tIns="91425">
            <a:noAutofit/>
          </a:bodyPr>
          <a:lstStyle/>
          <a:p>
            <a:pPr lvl="0" rtl="0">
              <a:spcBef>
                <a:spcPts val="0"/>
              </a:spcBef>
              <a:buNone/>
            </a:pPr>
            <a:r>
              <a:rPr lang="en" sz="3600"/>
              <a:t>Future Systems (Stanton Concepts Gen 2 proposal)</a:t>
            </a:r>
          </a:p>
        </p:txBody>
      </p:sp>
      <p:pic>
        <p:nvPicPr>
          <p:cNvPr descr="SCI-G2-2.png" id="330" name="Shape 330"/>
          <p:cNvPicPr preferRelativeResize="0"/>
          <p:nvPr/>
        </p:nvPicPr>
        <p:blipFill rotWithShape="1">
          <a:blip r:embed="rId3">
            <a:alphaModFix/>
          </a:blip>
          <a:srcRect b="0" l="0" r="0" t="0"/>
          <a:stretch/>
        </p:blipFill>
        <p:spPr>
          <a:xfrm>
            <a:off x="2318306" y="0"/>
            <a:ext cx="6825685" cy="5143499"/>
          </a:xfrm>
          <a:prstGeom prst="rect">
            <a:avLst/>
          </a:prstGeom>
          <a:noFill/>
          <a:ln>
            <a:noFill/>
          </a:ln>
        </p:spPr>
      </p:pic>
      <p:sp>
        <p:nvSpPr>
          <p:cNvPr id="331" name="Shape 331"/>
          <p:cNvSpPr txBox="1"/>
          <p:nvPr/>
        </p:nvSpPr>
        <p:spPr>
          <a:xfrm>
            <a:off x="179550" y="3174125"/>
            <a:ext cx="2138699" cy="1969499"/>
          </a:xfrm>
          <a:prstGeom prst="rect">
            <a:avLst/>
          </a:prstGeom>
          <a:noFill/>
          <a:ln>
            <a:noFill/>
          </a:ln>
        </p:spPr>
        <p:txBody>
          <a:bodyPr anchorCtr="0" anchor="t" bIns="91425" lIns="91425" rIns="91425" tIns="91425">
            <a:noAutofit/>
          </a:bodyPr>
          <a:lstStyle/>
          <a:p>
            <a:pPr lvl="0">
              <a:spcBef>
                <a:spcPts val="0"/>
              </a:spcBef>
              <a:buNone/>
            </a:pPr>
            <a:r>
              <a:rPr lang="en"/>
              <a:t>SCI recognises why the existing system is bad for the traveling public</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311700" y="445025"/>
            <a:ext cx="2006700" cy="2729099"/>
          </a:xfrm>
          <a:prstGeom prst="rect">
            <a:avLst/>
          </a:prstGeom>
        </p:spPr>
        <p:txBody>
          <a:bodyPr anchorCtr="0" anchor="t" bIns="91425" lIns="91425" rIns="91425" tIns="91425">
            <a:noAutofit/>
          </a:bodyPr>
          <a:lstStyle/>
          <a:p>
            <a:pPr lvl="0" rtl="0">
              <a:spcBef>
                <a:spcPts val="0"/>
              </a:spcBef>
              <a:buNone/>
            </a:pPr>
            <a:r>
              <a:rPr lang="en" sz="3600"/>
              <a:t>Future Systems (Stanton Concepts Gen 2 proposal)</a:t>
            </a:r>
          </a:p>
        </p:txBody>
      </p:sp>
      <p:pic>
        <p:nvPicPr>
          <p:cNvPr descr="SCI-G2-3.png" id="337" name="Shape 337"/>
          <p:cNvPicPr preferRelativeResize="0"/>
          <p:nvPr/>
        </p:nvPicPr>
        <p:blipFill rotWithShape="1">
          <a:blip r:embed="rId3">
            <a:alphaModFix/>
          </a:blip>
          <a:srcRect b="0" l="0" r="0" t="0"/>
          <a:stretch/>
        </p:blipFill>
        <p:spPr>
          <a:xfrm>
            <a:off x="2318306" y="0"/>
            <a:ext cx="6825685" cy="5143499"/>
          </a:xfrm>
          <a:prstGeom prst="rect">
            <a:avLst/>
          </a:prstGeom>
          <a:noFill/>
          <a:ln>
            <a:noFill/>
          </a:ln>
        </p:spPr>
      </p:pic>
      <p:sp>
        <p:nvSpPr>
          <p:cNvPr id="338" name="Shape 338"/>
          <p:cNvSpPr txBox="1"/>
          <p:nvPr/>
        </p:nvSpPr>
        <p:spPr>
          <a:xfrm>
            <a:off x="179550" y="3174125"/>
            <a:ext cx="2138699" cy="1969499"/>
          </a:xfrm>
          <a:prstGeom prst="rect">
            <a:avLst/>
          </a:prstGeom>
          <a:noFill/>
          <a:ln>
            <a:noFill/>
          </a:ln>
        </p:spPr>
        <p:txBody>
          <a:bodyPr anchorCtr="0" anchor="t" bIns="91425" lIns="91425" rIns="91425" tIns="91425">
            <a:noAutofit/>
          </a:bodyPr>
          <a:lstStyle/>
          <a:p>
            <a:pPr lvl="0" rtl="0">
              <a:spcBef>
                <a:spcPts val="0"/>
              </a:spcBef>
              <a:buNone/>
            </a:pPr>
            <a:r>
              <a:rPr lang="en"/>
              <a:t>SCI recognises why the existing system is bad for the traveling public</a:t>
            </a:r>
          </a:p>
          <a:p>
            <a:pPr lvl="0" rtl="0">
              <a:spcBef>
                <a:spcPts val="0"/>
              </a:spcBef>
              <a:buNone/>
            </a:pPr>
            <a:r>
              <a:t/>
            </a:r>
            <a:endParaRPr/>
          </a:p>
          <a:p>
            <a:pPr lvl="0" rtl="0">
              <a:spcBef>
                <a:spcPts val="0"/>
              </a:spcBef>
              <a:buNone/>
            </a:pPr>
            <a:r>
              <a:rPr lang="en"/>
              <a:t>So they make it worse!</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So what now? (for the traveling public)</a:t>
            </a:r>
          </a:p>
        </p:txBody>
      </p:sp>
      <p:sp>
        <p:nvSpPr>
          <p:cNvPr id="344" name="Shape 344"/>
          <p:cNvSpPr txBox="1"/>
          <p:nvPr>
            <p:ph idx="1" type="body"/>
          </p:nvPr>
        </p:nvSpPr>
        <p:spPr>
          <a:xfrm>
            <a:off x="311700" y="1152475"/>
            <a:ext cx="8520599" cy="3667499"/>
          </a:xfrm>
          <a:prstGeom prst="rect">
            <a:avLst/>
          </a:prstGeom>
        </p:spPr>
        <p:txBody>
          <a:bodyPr anchorCtr="0" anchor="t" bIns="91425" lIns="91425" rIns="91425" tIns="91425">
            <a:noAutofit/>
          </a:bodyPr>
          <a:lstStyle/>
          <a:p>
            <a:pPr indent="-228600" lvl="0" marL="457200" rtl="0">
              <a:spcBef>
                <a:spcPts val="0"/>
              </a:spcBef>
            </a:pPr>
            <a:r>
              <a:rPr lang="en"/>
              <a:t>TSA Approved locks were never secure to begin with and most luggage isn’t either</a:t>
            </a:r>
          </a:p>
          <a:p>
            <a:pPr indent="-228600" lvl="0" marL="457200" rtl="0">
              <a:spcBef>
                <a:spcPts val="0"/>
              </a:spcBef>
            </a:pPr>
            <a:r>
              <a:rPr lang="en"/>
              <a:t>Remember criminals have had access to these keys or subtle destructive techniques for years</a:t>
            </a:r>
          </a:p>
          <a:p>
            <a:pPr indent="-228600" lvl="1" marL="914400" rtl="0">
              <a:spcBef>
                <a:spcPts val="0"/>
              </a:spcBef>
            </a:pPr>
            <a:r>
              <a:rPr lang="en"/>
              <a:t>Theft by airline and TSA staff is common and easily hidden</a:t>
            </a:r>
          </a:p>
          <a:p>
            <a:pPr indent="-228600" lvl="0" marL="457200" rtl="0">
              <a:spcBef>
                <a:spcPts val="0"/>
              </a:spcBef>
            </a:pPr>
            <a:r>
              <a:rPr lang="en"/>
              <a:t>The only real change is that now YOU know</a:t>
            </a:r>
          </a:p>
          <a:p>
            <a:pPr indent="-228600" lvl="1" marL="914400" rtl="0">
              <a:spcBef>
                <a:spcPts val="0"/>
              </a:spcBef>
            </a:pPr>
            <a:r>
              <a:rPr lang="en"/>
              <a:t>Use tamper evident seals</a:t>
            </a:r>
          </a:p>
          <a:p>
            <a:pPr indent="-228600" lvl="1" marL="914400" rtl="0">
              <a:spcBef>
                <a:spcPts val="0"/>
              </a:spcBef>
            </a:pPr>
            <a:r>
              <a:rPr lang="en"/>
              <a:t>Remember this every time a government official claims to need more access and authority</a:t>
            </a:r>
          </a:p>
          <a:p>
            <a:pPr indent="-381000" lvl="1" marL="914400" rtl="0">
              <a:spcBef>
                <a:spcPts val="0"/>
              </a:spcBef>
              <a:buSzPct val="100000"/>
            </a:pPr>
            <a:r>
              <a:rPr b="1" lang="en" sz="2400"/>
              <a:t>Avoid valuable or sensitive items in checked bags. This is the only failsafe. </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So what now? (for the security community)</a:t>
            </a:r>
          </a:p>
        </p:txBody>
      </p:sp>
      <p:sp>
        <p:nvSpPr>
          <p:cNvPr id="350" name="Shape 350"/>
          <p:cNvSpPr txBox="1"/>
          <p:nvPr>
            <p:ph idx="1" type="body"/>
          </p:nvPr>
        </p:nvSpPr>
        <p:spPr>
          <a:xfrm>
            <a:off x="311700" y="1152475"/>
            <a:ext cx="8520599" cy="3819900"/>
          </a:xfrm>
          <a:prstGeom prst="rect">
            <a:avLst/>
          </a:prstGeom>
        </p:spPr>
        <p:txBody>
          <a:bodyPr anchorCtr="0" anchor="t" bIns="91425" lIns="91425" rIns="91425" tIns="91425">
            <a:noAutofit/>
          </a:bodyPr>
          <a:lstStyle/>
          <a:p>
            <a:pPr indent="-228600" lvl="0" marL="457200" rtl="0">
              <a:spcBef>
                <a:spcPts val="0"/>
              </a:spcBef>
            </a:pPr>
            <a:r>
              <a:rPr lang="en"/>
              <a:t>Use this to explain why Key Escrow crypto systems in government hands are unsafe</a:t>
            </a:r>
          </a:p>
          <a:p>
            <a:pPr indent="-228600" lvl="0" marL="457200" rtl="0">
              <a:lnSpc>
                <a:spcPct val="100000"/>
              </a:lnSpc>
              <a:spcBef>
                <a:spcPts val="0"/>
              </a:spcBef>
            </a:pPr>
            <a:r>
              <a:rPr lang="en"/>
              <a:t>Every security system is only as good as its weakest element</a:t>
            </a:r>
          </a:p>
          <a:p>
            <a:pPr indent="-228600" lvl="0" marL="457200" rtl="0">
              <a:spcBef>
                <a:spcPts val="0"/>
              </a:spcBef>
            </a:pPr>
            <a:r>
              <a:rPr lang="en"/>
              <a:t>You need plans to revoke and replace compromised locks and keys just like CA certs and crypto keys</a:t>
            </a:r>
          </a:p>
          <a:p>
            <a:pPr indent="-228600" lvl="0" marL="457200" rtl="0">
              <a:spcBef>
                <a:spcPts val="0"/>
              </a:spcBef>
            </a:pPr>
            <a:r>
              <a:rPr lang="en"/>
              <a:t>Don’t trust “black box” security solutions</a:t>
            </a:r>
          </a:p>
          <a:p>
            <a:pPr indent="-228600" lvl="0" marL="457200" rtl="0">
              <a:spcBef>
                <a:spcPts val="0"/>
              </a:spcBef>
            </a:pPr>
            <a:r>
              <a:rPr lang="en"/>
              <a:t>We need to apply the same peer review and open source philosophy to analysing physical security</a:t>
            </a:r>
          </a:p>
          <a:p>
            <a:pPr indent="-228600" lvl="0" marL="457200" rtl="0">
              <a:spcBef>
                <a:spcPts val="0"/>
              </a:spcBef>
            </a:pPr>
            <a:r>
              <a:rPr lang="en"/>
              <a:t>Hold government, standards bodies, and manufacturers accountable for their screwups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ctrTitle"/>
          </p:nvPr>
        </p:nvSpPr>
        <p:spPr>
          <a:xfrm>
            <a:off x="311700" y="177000"/>
            <a:ext cx="8520600" cy="2690400"/>
          </a:xfrm>
          <a:prstGeom prst="rect">
            <a:avLst/>
          </a:prstGeom>
        </p:spPr>
        <p:txBody>
          <a:bodyPr anchorCtr="0" anchor="ctr" bIns="91425" lIns="91425" rIns="91425" tIns="91425">
            <a:noAutofit/>
          </a:bodyPr>
          <a:lstStyle/>
          <a:p>
            <a:pPr lvl="0">
              <a:spcBef>
                <a:spcPts val="0"/>
              </a:spcBef>
              <a:buNone/>
            </a:pPr>
            <a:r>
              <a:rPr b="1" lang="en" sz="9600">
                <a:latin typeface="Amatic SC"/>
                <a:ea typeface="Amatic SC"/>
                <a:cs typeface="Amatic SC"/>
                <a:sym typeface="Amatic SC"/>
              </a:rPr>
              <a:t>Questions?</a:t>
            </a:r>
          </a:p>
          <a:p>
            <a:pPr lvl="0">
              <a:spcBef>
                <a:spcPts val="0"/>
              </a:spcBef>
              <a:buNone/>
            </a:pPr>
            <a:r>
              <a:rPr b="0" lang="en" sz="7200"/>
              <a:t>(too bad)</a:t>
            </a:r>
          </a:p>
        </p:txBody>
      </p:sp>
      <p:sp>
        <p:nvSpPr>
          <p:cNvPr id="356" name="Shape 356"/>
          <p:cNvSpPr txBox="1"/>
          <p:nvPr/>
        </p:nvSpPr>
        <p:spPr>
          <a:xfrm>
            <a:off x="0" y="3849975"/>
            <a:ext cx="9164400" cy="1293599"/>
          </a:xfrm>
          <a:prstGeom prst="rect">
            <a:avLst/>
          </a:prstGeom>
          <a:noFill/>
          <a:ln>
            <a:noFill/>
          </a:ln>
        </p:spPr>
        <p:txBody>
          <a:bodyPr anchorCtr="0" anchor="ctr" bIns="91425" lIns="91425" rIns="91425" tIns="91425">
            <a:noAutofit/>
          </a:bodyPr>
          <a:lstStyle/>
          <a:p>
            <a:pPr lvl="0" rtl="0" algn="ctr">
              <a:spcBef>
                <a:spcPts val="0"/>
              </a:spcBef>
              <a:buNone/>
            </a:pPr>
            <a:r>
              <a:rPr lang="en" sz="1800"/>
              <a:t>With Many thanks to ***</a:t>
            </a:r>
            <a:r>
              <a:rPr b="1" lang="en" sz="1800"/>
              <a:t>Xylit01***</a:t>
            </a:r>
            <a:r>
              <a:rPr lang="en" sz="1800"/>
              <a:t>, MS3FGX, Irongeek_ADC, Deviant Ollam, David Knauer, PNTinDC, Click, and too many others I can’t name.</a:t>
            </a:r>
          </a:p>
          <a:p>
            <a:pPr lvl="0" algn="ctr">
              <a:spcBef>
                <a:spcPts val="0"/>
              </a:spcBef>
              <a:buNone/>
            </a:pPr>
            <a:r>
              <a:rPr lang="en" sz="1100"/>
              <a:t>Uncredited images are courtesy Nite0wl, DarkSim905, J0hnny Xm4s, David Knauer, Deviant Ollam, and random Google Image search results. No ownership, permission, endorsement, or direct association is intended or implied. Trademarks are property of their respective owners, We are not Lawyers, keep hands and loose clothing clear of moving parts, do not operate heavy machinery while under the influence of this presentation.</a:t>
            </a:r>
          </a:p>
        </p:txBody>
      </p:sp>
      <p:sp>
        <p:nvSpPr>
          <p:cNvPr id="357" name="Shape 357"/>
          <p:cNvSpPr txBox="1"/>
          <p:nvPr>
            <p:ph idx="1" type="subTitle"/>
          </p:nvPr>
        </p:nvSpPr>
        <p:spPr>
          <a:xfrm>
            <a:off x="311700" y="2800300"/>
            <a:ext cx="8520600" cy="706200"/>
          </a:xfrm>
          <a:prstGeom prst="rect">
            <a:avLst/>
          </a:prstGeom>
        </p:spPr>
        <p:txBody>
          <a:bodyPr anchorCtr="0" anchor="ctr" bIns="91425" lIns="91425" rIns="91425" tIns="91425">
            <a:noAutofit/>
          </a:bodyPr>
          <a:lstStyle/>
          <a:p>
            <a:pPr lvl="0">
              <a:spcBef>
                <a:spcPts val="0"/>
              </a:spcBef>
              <a:buNone/>
            </a:pPr>
            <a:r>
              <a:rPr lang="en">
                <a:latin typeface="Consolas"/>
                <a:ea typeface="Consolas"/>
                <a:cs typeface="Consolas"/>
                <a:sym typeface="Consolas"/>
              </a:rPr>
              <a:t>@DarkSim905, @J0hnnyXm4s, @nite0wl_2600</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Shape 362"/>
          <p:cNvSpPr txBox="1"/>
          <p:nvPr>
            <p:ph type="title"/>
          </p:nvPr>
        </p:nvSpPr>
        <p:spPr>
          <a:xfrm>
            <a:off x="2802750" y="628400"/>
            <a:ext cx="3538500" cy="3930600"/>
          </a:xfrm>
          <a:prstGeom prst="rect">
            <a:avLst/>
          </a:prstGeom>
        </p:spPr>
        <p:txBody>
          <a:bodyPr anchorCtr="0" anchor="ctr" bIns="91425" lIns="91425" rIns="91425" tIns="91425">
            <a:noAutofit/>
          </a:bodyPr>
          <a:lstStyle/>
          <a:p>
            <a:pPr lvl="0">
              <a:spcBef>
                <a:spcPts val="0"/>
              </a:spcBef>
              <a:buNone/>
            </a:pPr>
            <a:r>
              <a:rPr b="1" lang="en" sz="9600">
                <a:solidFill>
                  <a:srgbClr val="000000"/>
                </a:solidFill>
                <a:latin typeface="Amatic SC"/>
                <a:ea typeface="Amatic SC"/>
                <a:cs typeface="Amatic SC"/>
                <a:sym typeface="Amatic SC"/>
              </a:rPr>
              <a:t>But wait! There is more...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What are TSA Approved locks?</a:t>
            </a:r>
          </a:p>
        </p:txBody>
      </p:sp>
      <p:sp>
        <p:nvSpPr>
          <p:cNvPr id="75" name="Shape 75"/>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228600" lvl="0" marL="457200" rtl="0">
              <a:spcBef>
                <a:spcPts val="0"/>
              </a:spcBef>
            </a:pPr>
            <a:r>
              <a:rPr lang="en"/>
              <a:t>Introduced to address TSA policy of destructively opening locked luggage for screening in 2003</a:t>
            </a:r>
          </a:p>
          <a:p>
            <a:pPr indent="-228600" lvl="0" marL="457200" rtl="0">
              <a:spcBef>
                <a:spcPts val="0"/>
              </a:spcBef>
            </a:pPr>
            <a:r>
              <a:rPr lang="en"/>
              <a:t>Proprietary systems with little public information for review</a:t>
            </a:r>
          </a:p>
          <a:p>
            <a:pPr indent="-228600" lvl="0" marL="457200" rtl="0">
              <a:spcBef>
                <a:spcPts val="0"/>
              </a:spcBef>
            </a:pPr>
            <a:r>
              <a:rPr lang="en"/>
              <a:t>Designed to be opened with one of several “master” keys provided to the TSA, customs, law enforcement, etc (both US and foreign agencies) - a form of key escrow</a:t>
            </a:r>
          </a:p>
          <a:p>
            <a:pPr indent="-228600" lvl="0" marL="457200" rtl="0">
              <a:spcBef>
                <a:spcPts val="0"/>
              </a:spcBef>
            </a:pPr>
            <a:r>
              <a:rPr lang="en"/>
              <a:t>May be keyed (owner gets a key that operates the lock) or combination (owner receives no key)</a:t>
            </a:r>
          </a:p>
          <a:p>
            <a:pPr indent="-228600" lvl="0" marL="457200" rtl="0">
              <a:spcBef>
                <a:spcPts val="0"/>
              </a:spcBef>
            </a:pPr>
            <a:r>
              <a:rPr lang="en"/>
              <a:t>Two competing standards (Travel Sentry and Safe Skies)</a:t>
            </a:r>
          </a:p>
          <a:p>
            <a:pPr lvl="0" rt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pic>
        <p:nvPicPr>
          <p:cNvPr descr="KeyIllustration8.png" id="367" name="Shape 367"/>
          <p:cNvPicPr preferRelativeResize="0"/>
          <p:nvPr/>
        </p:nvPicPr>
        <p:blipFill rotWithShape="1">
          <a:blip r:embed="rId4">
            <a:alphaModFix/>
          </a:blip>
          <a:srcRect b="31982" l="29557" r="2696" t="0"/>
          <a:stretch/>
        </p:blipFill>
        <p:spPr>
          <a:xfrm>
            <a:off x="140811" y="665250"/>
            <a:ext cx="8862376" cy="4357999"/>
          </a:xfrm>
          <a:prstGeom prst="rect">
            <a:avLst/>
          </a:prstGeom>
          <a:noFill/>
          <a:ln>
            <a:noFill/>
          </a:ln>
        </p:spPr>
      </p:pic>
      <p:sp>
        <p:nvSpPr>
          <p:cNvPr id="368" name="Shape 368"/>
          <p:cNvSpPr txBox="1"/>
          <p:nvPr>
            <p:ph type="title"/>
          </p:nvPr>
        </p:nvSpPr>
        <p:spPr>
          <a:xfrm>
            <a:off x="252725" y="92550"/>
            <a:ext cx="8520600" cy="572700"/>
          </a:xfrm>
          <a:prstGeom prst="rect">
            <a:avLst/>
          </a:prstGeom>
        </p:spPr>
        <p:txBody>
          <a:bodyPr anchorCtr="0" anchor="t" bIns="91425" lIns="91425" rIns="91425" tIns="91425">
            <a:noAutofit/>
          </a:bodyPr>
          <a:lstStyle/>
          <a:p>
            <a:pPr lvl="0" rtl="0">
              <a:spcBef>
                <a:spcPts val="0"/>
              </a:spcBef>
              <a:buNone/>
            </a:pPr>
            <a:r>
              <a:rPr lang="en"/>
              <a:t>Drop it!</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Drop it!</a:t>
            </a:r>
          </a:p>
        </p:txBody>
      </p:sp>
      <p:pic>
        <p:nvPicPr>
          <p:cNvPr descr="Copy of Safe Skies Key.png" id="374" name="Shape 374"/>
          <p:cNvPicPr preferRelativeResize="0"/>
          <p:nvPr/>
        </p:nvPicPr>
        <p:blipFill>
          <a:blip r:embed="rId3">
            <a:alphaModFix/>
          </a:blip>
          <a:stretch>
            <a:fillRect/>
          </a:stretch>
        </p:blipFill>
        <p:spPr>
          <a:xfrm>
            <a:off x="477938" y="0"/>
            <a:ext cx="8666072"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What are TSA Approved locks?</a:t>
            </a:r>
          </a:p>
        </p:txBody>
      </p:sp>
      <p:sp>
        <p:nvSpPr>
          <p:cNvPr id="81" name="Shape 81"/>
          <p:cNvSpPr txBox="1"/>
          <p:nvPr>
            <p:ph idx="1" type="body"/>
          </p:nvPr>
        </p:nvSpPr>
        <p:spPr>
          <a:xfrm>
            <a:off x="311700" y="1152475"/>
            <a:ext cx="7176300" cy="2258399"/>
          </a:xfrm>
          <a:prstGeom prst="rect">
            <a:avLst/>
          </a:prstGeom>
        </p:spPr>
        <p:txBody>
          <a:bodyPr anchorCtr="0" anchor="t" bIns="91425" lIns="91425" rIns="91425" tIns="91425">
            <a:noAutofit/>
          </a:bodyPr>
          <a:lstStyle/>
          <a:p>
            <a:pPr indent="-228600" lvl="0" marL="457200" rtl="0">
              <a:spcBef>
                <a:spcPts val="0"/>
              </a:spcBef>
            </a:pPr>
            <a:r>
              <a:rPr lang="en"/>
              <a:t>Travel Sentry sets standards for the override keys and mechanisms then licenses those standards to “hundreds” of manufacturers</a:t>
            </a:r>
          </a:p>
          <a:p>
            <a:pPr indent="-228600" lvl="0" marL="457200" rtl="0">
              <a:spcBef>
                <a:spcPts val="0"/>
              </a:spcBef>
            </a:pPr>
            <a:r>
              <a:rPr lang="en"/>
              <a:t>Dominant standard in the consumer market</a:t>
            </a:r>
          </a:p>
          <a:p>
            <a:pPr indent="-228600" lvl="0" marL="457200" rtl="0">
              <a:spcBef>
                <a:spcPts val="0"/>
              </a:spcBef>
            </a:pPr>
            <a:r>
              <a:rPr lang="en"/>
              <a:t>Currently offers 7 known override keys numbered as TSA001-TSA007</a:t>
            </a:r>
          </a:p>
        </p:txBody>
      </p:sp>
      <p:pic>
        <p:nvPicPr>
          <p:cNvPr descr="travel-sentry.jpg" id="82" name="Shape 82"/>
          <p:cNvPicPr preferRelativeResize="0"/>
          <p:nvPr/>
        </p:nvPicPr>
        <p:blipFill>
          <a:blip r:embed="rId3">
            <a:alphaModFix/>
          </a:blip>
          <a:stretch>
            <a:fillRect/>
          </a:stretch>
        </p:blipFill>
        <p:spPr>
          <a:xfrm>
            <a:off x="7487950" y="2082525"/>
            <a:ext cx="1433800" cy="1218724"/>
          </a:xfrm>
          <a:prstGeom prst="rect">
            <a:avLst/>
          </a:prstGeom>
          <a:noFill/>
          <a:ln>
            <a:noFill/>
          </a:ln>
        </p:spPr>
      </p:pic>
      <p:sp>
        <p:nvSpPr>
          <p:cNvPr id="83" name="Shape 83"/>
          <p:cNvSpPr txBox="1"/>
          <p:nvPr/>
        </p:nvSpPr>
        <p:spPr>
          <a:xfrm>
            <a:off x="401200" y="3410875"/>
            <a:ext cx="8520599" cy="1543200"/>
          </a:xfrm>
          <a:prstGeom prst="rect">
            <a:avLst/>
          </a:prstGeom>
          <a:noFill/>
          <a:ln>
            <a:noFill/>
          </a:ln>
        </p:spPr>
        <p:txBody>
          <a:bodyPr anchorCtr="0" anchor="t" bIns="91425" lIns="91425" rIns="91425" tIns="91425">
            <a:noAutofit/>
          </a:bodyPr>
          <a:lstStyle/>
          <a:p>
            <a:pPr lvl="0" rtl="0">
              <a:spcBef>
                <a:spcPts val="0"/>
              </a:spcBef>
              <a:buNone/>
            </a:pPr>
            <a:r>
              <a:rPr b="1" lang="en" sz="900">
                <a:highlight>
                  <a:srgbClr val="FFFFFF"/>
                </a:highlight>
              </a:rPr>
              <a:t>Travel Sentry ®</a:t>
            </a:r>
            <a:r>
              <a:rPr lang="en" sz="900">
                <a:highlight>
                  <a:srgbClr val="FFFFFF"/>
                </a:highlight>
              </a:rPr>
              <a:t>, an organization that provides security solutions to the travel industry, announced today a new baggage locking system that allows airline passengers to lock their bags without interfering with the Transportation Security Administration's (TSA) need to open bags for inspection.</a:t>
            </a:r>
          </a:p>
          <a:p>
            <a:pPr lvl="0" rtl="0">
              <a:spcBef>
                <a:spcPts val="0"/>
              </a:spcBef>
              <a:buNone/>
            </a:pPr>
            <a:r>
              <a:rPr lang="en" sz="900">
                <a:highlight>
                  <a:srgbClr val="FFFFFF"/>
                </a:highlight>
              </a:rPr>
              <a:t>...</a:t>
            </a:r>
          </a:p>
          <a:p>
            <a:pPr lvl="0" rtl="0">
              <a:spcBef>
                <a:spcPts val="0"/>
              </a:spcBef>
              <a:buNone/>
            </a:pPr>
            <a:r>
              <a:rPr lang="en" sz="900">
                <a:highlight>
                  <a:srgbClr val="FFFFFF"/>
                </a:highlight>
              </a:rPr>
              <a:t>"TSA is ready to work with any industry in developing practical solutions that contribute toward our goal of providing world-class security and world-class customer service," said Ken Lauterstein, Program Manager for Checked Baggage Screening Operations in TSA's Office of Aviation Operations.</a:t>
            </a:r>
          </a:p>
          <a:p>
            <a:pPr lvl="0" rtl="0">
              <a:spcBef>
                <a:spcPts val="0"/>
              </a:spcBef>
              <a:buNone/>
            </a:pPr>
            <a:r>
              <a:rPr lang="en" sz="1200">
                <a:highlight>
                  <a:srgbClr val="FFFFFF"/>
                </a:highlight>
              </a:rPr>
              <a:t>12 November 2003 - </a:t>
            </a:r>
            <a:r>
              <a:rPr lang="en" sz="1200" u="sng">
                <a:highlight>
                  <a:srgbClr val="FFFFFF"/>
                </a:highlight>
                <a:hlinkClick r:id="rId4"/>
              </a:rPr>
              <a:t>http://www.travelsentry.org/en/press-release/2003/pr-12-november.php</a:t>
            </a:r>
          </a:p>
          <a:p>
            <a:pPr lvl="0">
              <a:spcBef>
                <a:spcPts val="0"/>
              </a:spcBef>
              <a:buNone/>
            </a:pPr>
            <a:r>
              <a:rPr lang="en" sz="1200">
                <a:highlight>
                  <a:srgbClr val="FFFFFF"/>
                </a:highlight>
              </a:rPr>
              <a:t>(Remember these quotes for later)</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What are TSA Approved locks?</a:t>
            </a:r>
          </a:p>
        </p:txBody>
      </p:sp>
      <p:sp>
        <p:nvSpPr>
          <p:cNvPr id="89" name="Shape 89"/>
          <p:cNvSpPr txBox="1"/>
          <p:nvPr>
            <p:ph idx="1" type="body"/>
          </p:nvPr>
        </p:nvSpPr>
        <p:spPr>
          <a:xfrm>
            <a:off x="311700" y="1152475"/>
            <a:ext cx="7176300" cy="3416400"/>
          </a:xfrm>
          <a:prstGeom prst="rect">
            <a:avLst/>
          </a:prstGeom>
        </p:spPr>
        <p:txBody>
          <a:bodyPr anchorCtr="0" anchor="t" bIns="91425" lIns="91425" rIns="91425" tIns="91425">
            <a:noAutofit/>
          </a:bodyPr>
          <a:lstStyle/>
          <a:p>
            <a:pPr indent="-228600" lvl="0" marL="457200" rtl="0">
              <a:spcBef>
                <a:spcPts val="0"/>
              </a:spcBef>
            </a:pPr>
            <a:r>
              <a:rPr lang="en"/>
              <a:t>Safe Skies manufactures locks under their own competing standard</a:t>
            </a:r>
          </a:p>
          <a:p>
            <a:pPr indent="-228600" lvl="0" marL="457200" rtl="0">
              <a:spcBef>
                <a:spcPts val="0"/>
              </a:spcBef>
            </a:pPr>
            <a:r>
              <a:rPr lang="en"/>
              <a:t>Only offers a single override key (labeled as TSA Safe Skies)</a:t>
            </a:r>
          </a:p>
          <a:p>
            <a:pPr indent="-228600" lvl="0" marL="457200" rtl="0">
              <a:spcBef>
                <a:spcPts val="0"/>
              </a:spcBef>
            </a:pPr>
            <a:r>
              <a:rPr lang="en"/>
              <a:t>Has sued Travel Sentry for patent infringement</a:t>
            </a:r>
          </a:p>
          <a:p>
            <a:pPr indent="-228600" lvl="0" marL="457200" rtl="0">
              <a:spcBef>
                <a:spcPts val="0"/>
              </a:spcBef>
            </a:pPr>
            <a:r>
              <a:rPr lang="en"/>
              <a:t>Smaller market share than Travel Sentry</a:t>
            </a:r>
          </a:p>
          <a:p>
            <a:pPr indent="-228600" lvl="0" marL="457200" rtl="0">
              <a:spcBef>
                <a:spcPts val="0"/>
              </a:spcBef>
            </a:pPr>
            <a:r>
              <a:rPr lang="en"/>
              <a:t>All available information indicates only one override/master key for their entire system</a:t>
            </a:r>
          </a:p>
          <a:p>
            <a:pPr lvl="0" rtl="0">
              <a:spcBef>
                <a:spcPts val="0"/>
              </a:spcBef>
              <a:buNone/>
            </a:pPr>
            <a:r>
              <a:t/>
            </a:r>
            <a:endParaRPr/>
          </a:p>
        </p:txBody>
      </p:sp>
      <p:pic>
        <p:nvPicPr>
          <p:cNvPr descr="download.jpg" id="90" name="Shape 90"/>
          <p:cNvPicPr preferRelativeResize="0"/>
          <p:nvPr/>
        </p:nvPicPr>
        <p:blipFill>
          <a:blip r:embed="rId3">
            <a:alphaModFix/>
          </a:blip>
          <a:stretch>
            <a:fillRect/>
          </a:stretch>
        </p:blipFill>
        <p:spPr>
          <a:xfrm>
            <a:off x="7487937" y="902625"/>
            <a:ext cx="1514475" cy="3028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What is Key Escrow?</a:t>
            </a:r>
          </a:p>
        </p:txBody>
      </p:sp>
      <p:sp>
        <p:nvSpPr>
          <p:cNvPr id="96" name="Shape 96"/>
          <p:cNvSpPr txBox="1"/>
          <p:nvPr>
            <p:ph idx="1" type="body"/>
          </p:nvPr>
        </p:nvSpPr>
        <p:spPr>
          <a:xfrm>
            <a:off x="311700" y="1152475"/>
            <a:ext cx="5477399" cy="3416400"/>
          </a:xfrm>
          <a:prstGeom prst="rect">
            <a:avLst/>
          </a:prstGeom>
        </p:spPr>
        <p:txBody>
          <a:bodyPr anchorCtr="0" anchor="t" bIns="91425" lIns="91425" rIns="91425" tIns="91425">
            <a:noAutofit/>
          </a:bodyPr>
          <a:lstStyle/>
          <a:p>
            <a:pPr indent="-228600" lvl="0" marL="457200" rtl="0">
              <a:spcBef>
                <a:spcPts val="0"/>
              </a:spcBef>
            </a:pPr>
            <a:r>
              <a:rPr lang="en"/>
              <a:t>owner/users gets an access token</a:t>
            </a:r>
          </a:p>
          <a:p>
            <a:pPr indent="-228600" lvl="0" marL="457200" rtl="0">
              <a:spcBef>
                <a:spcPts val="0"/>
              </a:spcBef>
            </a:pPr>
            <a:r>
              <a:rPr lang="en"/>
              <a:t>3rd party (typically Gov’t) get a separate access token held in ‘escrow’</a:t>
            </a:r>
          </a:p>
          <a:p>
            <a:pPr indent="-228600" lvl="0" marL="457200" rtl="0">
              <a:spcBef>
                <a:spcPts val="0"/>
              </a:spcBef>
            </a:pPr>
            <a:r>
              <a:rPr lang="en"/>
              <a:t>3rd party is only allowed to use escrowed token under specific situations</a:t>
            </a:r>
          </a:p>
          <a:p>
            <a:pPr indent="-228600" lvl="0" marL="457200" rtl="0">
              <a:spcBef>
                <a:spcPts val="0"/>
              </a:spcBef>
            </a:pPr>
            <a:r>
              <a:rPr lang="en"/>
              <a:t>USPS multi-dwelling unit mailboxes work on this principle</a:t>
            </a:r>
          </a:p>
          <a:p>
            <a:pPr indent="-228600" lvl="0" marL="457200" rtl="0">
              <a:spcBef>
                <a:spcPts val="0"/>
              </a:spcBef>
            </a:pPr>
            <a:r>
              <a:rPr lang="en"/>
              <a:t>Proper function requires 3rd party complies with the rules</a:t>
            </a:r>
          </a:p>
        </p:txBody>
      </p:sp>
      <p:pic>
        <p:nvPicPr>
          <p:cNvPr descr="840789_f520.jpg" id="97" name="Shape 97"/>
          <p:cNvPicPr preferRelativeResize="0"/>
          <p:nvPr/>
        </p:nvPicPr>
        <p:blipFill>
          <a:blip r:embed="rId3">
            <a:alphaModFix/>
          </a:blip>
          <a:stretch>
            <a:fillRect/>
          </a:stretch>
        </p:blipFill>
        <p:spPr>
          <a:xfrm>
            <a:off x="5789225" y="665762"/>
            <a:ext cx="3354774" cy="3354774"/>
          </a:xfrm>
          <a:prstGeom prst="rect">
            <a:avLst/>
          </a:prstGeom>
          <a:noFill/>
          <a:ln>
            <a:noFill/>
          </a:ln>
        </p:spPr>
      </p:pic>
      <p:sp>
        <p:nvSpPr>
          <p:cNvPr id="98" name="Shape 98"/>
          <p:cNvSpPr txBox="1"/>
          <p:nvPr/>
        </p:nvSpPr>
        <p:spPr>
          <a:xfrm>
            <a:off x="6081675" y="3783300"/>
            <a:ext cx="2769900" cy="1360199"/>
          </a:xfrm>
          <a:prstGeom prst="rect">
            <a:avLst/>
          </a:prstGeom>
          <a:noFill/>
          <a:ln>
            <a:noFill/>
          </a:ln>
        </p:spPr>
        <p:txBody>
          <a:bodyPr anchorCtr="0" anchor="t" bIns="91425" lIns="91425" rIns="91425" tIns="91425">
            <a:noAutofit/>
          </a:bodyPr>
          <a:lstStyle/>
          <a:p>
            <a:pPr lvl="0" rtl="0">
              <a:spcBef>
                <a:spcPts val="0"/>
              </a:spcBef>
              <a:buNone/>
            </a:pPr>
            <a:r>
              <a:rPr lang="en"/>
              <a:t>USPS lock gives letter carrier access to all boxes, owner locks give access to individual boxes.</a:t>
            </a:r>
          </a:p>
          <a:p>
            <a:pPr lvl="0" rtl="0">
              <a:spcBef>
                <a:spcPts val="0"/>
              </a:spcBef>
              <a:buNone/>
            </a:pPr>
            <a:r>
              <a:t/>
            </a:r>
            <a:endParaRPr sz="800"/>
          </a:p>
          <a:p>
            <a:pPr lvl="0">
              <a:spcBef>
                <a:spcPts val="0"/>
              </a:spcBef>
              <a:buNone/>
            </a:pPr>
            <a:r>
              <a:rPr lang="en" sz="800"/>
              <a:t>image source: http://hubpages.com/living/USPS-Approved-Mailboxes---FAQ</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Clr>
                <a:schemeClr val="dk1"/>
              </a:buClr>
              <a:buSzPct val="26190"/>
              <a:buFont typeface="Arial"/>
              <a:buNone/>
            </a:pPr>
            <a:r>
              <a:rPr lang="en"/>
              <a:t>Master Keys</a:t>
            </a:r>
          </a:p>
          <a:p>
            <a:pPr lvl="0" rtl="0">
              <a:spcBef>
                <a:spcPts val="0"/>
              </a:spcBef>
              <a:buNone/>
            </a:pPr>
            <a:r>
              <a:t/>
            </a:r>
            <a:endParaRPr/>
          </a:p>
        </p:txBody>
      </p:sp>
      <p:pic>
        <p:nvPicPr>
          <p:cNvPr descr="Screen Shot 2015-10-31 at 11.21.11 PM.png" id="104" name="Shape 104"/>
          <p:cNvPicPr preferRelativeResize="0"/>
          <p:nvPr/>
        </p:nvPicPr>
        <p:blipFill rotWithShape="1">
          <a:blip r:embed="rId3">
            <a:alphaModFix/>
          </a:blip>
          <a:srcRect b="0" l="0" r="0" t="0"/>
          <a:stretch/>
        </p:blipFill>
        <p:spPr>
          <a:xfrm>
            <a:off x="0" y="987029"/>
            <a:ext cx="8380499" cy="3921899"/>
          </a:xfrm>
          <a:prstGeom prst="rect">
            <a:avLst/>
          </a:prstGeom>
          <a:noFill/>
          <a:ln>
            <a:noFill/>
          </a:ln>
        </p:spPr>
      </p:pic>
      <p:sp>
        <p:nvSpPr>
          <p:cNvPr id="105" name="Shape 105"/>
          <p:cNvSpPr txBox="1"/>
          <p:nvPr>
            <p:ph idx="1" type="body"/>
          </p:nvPr>
        </p:nvSpPr>
        <p:spPr>
          <a:xfrm>
            <a:off x="2429625" y="4669750"/>
            <a:ext cx="6734699" cy="473700"/>
          </a:xfrm>
          <a:prstGeom prst="rect">
            <a:avLst/>
          </a:prstGeom>
        </p:spPr>
        <p:txBody>
          <a:bodyPr anchorCtr="0" anchor="t" bIns="91425" lIns="91425" rIns="91425" tIns="91425">
            <a:noAutofit/>
          </a:bodyPr>
          <a:lstStyle/>
          <a:p>
            <a:pPr lvl="0" rtl="0">
              <a:spcBef>
                <a:spcPts val="0"/>
              </a:spcBef>
              <a:buNone/>
            </a:pPr>
            <a:r>
              <a:rPr lang="en" sz="1400">
                <a:solidFill>
                  <a:srgbClr val="FF0000"/>
                </a:solidFill>
              </a:rPr>
              <a:t>It can get complicated quickly (also, really expensive)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The TSA went for something a bit simpler</a:t>
            </a:r>
          </a:p>
        </p:txBody>
      </p:sp>
      <p:sp>
        <p:nvSpPr>
          <p:cNvPr id="111" name="Shape 111"/>
          <p:cNvSpPr txBox="1"/>
          <p:nvPr>
            <p:ph idx="1" type="body"/>
          </p:nvPr>
        </p:nvSpPr>
        <p:spPr>
          <a:xfrm>
            <a:off x="381000" y="1136825"/>
            <a:ext cx="8107500" cy="1296900"/>
          </a:xfrm>
          <a:prstGeom prst="rect">
            <a:avLst/>
          </a:prstGeom>
        </p:spPr>
        <p:txBody>
          <a:bodyPr anchorCtr="0" anchor="t" bIns="91425" lIns="91425" rIns="91425" tIns="91425">
            <a:noAutofit/>
          </a:bodyPr>
          <a:lstStyle/>
          <a:p>
            <a:pPr lvl="0" rtl="0">
              <a:spcBef>
                <a:spcPts val="0"/>
              </a:spcBef>
              <a:buNone/>
            </a:pPr>
            <a:r>
              <a:rPr lang="en"/>
              <a:t>Less simple, slightly more secure.</a:t>
            </a:r>
          </a:p>
          <a:p>
            <a:pPr lvl="0" rtl="0">
              <a:spcBef>
                <a:spcPts val="0"/>
              </a:spcBef>
              <a:buNone/>
            </a:pPr>
            <a:r>
              <a:rPr lang="en"/>
              <a:t>We now have 8 master keys to compromise but, a bad (internal) actor can still grab them on a single keyring.</a:t>
            </a:r>
          </a:p>
        </p:txBody>
      </p:sp>
      <p:pic>
        <p:nvPicPr>
          <p:cNvPr descr="masterkeyx.png" id="112" name="Shape 112"/>
          <p:cNvPicPr preferRelativeResize="0"/>
          <p:nvPr/>
        </p:nvPicPr>
        <p:blipFill rotWithShape="1">
          <a:blip r:embed="rId3">
            <a:alphaModFix/>
          </a:blip>
          <a:srcRect b="0" l="0" r="0" t="0"/>
          <a:stretch/>
        </p:blipFill>
        <p:spPr>
          <a:xfrm>
            <a:off x="381000" y="3123396"/>
            <a:ext cx="8381999" cy="1571699"/>
          </a:xfrm>
          <a:prstGeom prst="rect">
            <a:avLst/>
          </a:prstGeom>
          <a:noFill/>
          <a:ln>
            <a:noFill/>
          </a:ln>
        </p:spPr>
      </p:pic>
      <p:pic>
        <p:nvPicPr>
          <p:cNvPr descr="Travel_Sentry_Mark.jpg" id="113" name="Shape 113"/>
          <p:cNvPicPr preferRelativeResize="0"/>
          <p:nvPr/>
        </p:nvPicPr>
        <p:blipFill rotWithShape="1">
          <a:blip r:embed="rId4">
            <a:alphaModFix/>
          </a:blip>
          <a:srcRect b="0" l="0" r="0" t="0"/>
          <a:stretch/>
        </p:blipFill>
        <p:spPr>
          <a:xfrm>
            <a:off x="3454480" y="2577544"/>
            <a:ext cx="1256100" cy="545999"/>
          </a:xfrm>
          <a:prstGeom prst="rect">
            <a:avLst/>
          </a:prstGeom>
          <a:noFill/>
          <a:ln>
            <a:noFill/>
          </a:ln>
        </p:spPr>
      </p:pic>
      <p:pic>
        <p:nvPicPr>
          <p:cNvPr descr="locks_travel_sentry.jpg" id="114" name="Shape 114"/>
          <p:cNvPicPr preferRelativeResize="0"/>
          <p:nvPr/>
        </p:nvPicPr>
        <p:blipFill rotWithShape="1">
          <a:blip r:embed="rId5">
            <a:alphaModFix/>
          </a:blip>
          <a:srcRect b="0" l="0" r="0" t="0"/>
          <a:stretch/>
        </p:blipFill>
        <p:spPr>
          <a:xfrm>
            <a:off x="7837415" y="2295527"/>
            <a:ext cx="650999" cy="976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